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56" r:id="rId3"/>
    <p:sldId id="266" r:id="rId4"/>
    <p:sldId id="257" r:id="rId5"/>
    <p:sldId id="261" r:id="rId6"/>
    <p:sldId id="268" r:id="rId7"/>
    <p:sldId id="259" r:id="rId8"/>
    <p:sldId id="270" r:id="rId9"/>
    <p:sldId id="264" r:id="rId10"/>
    <p:sldId id="263" r:id="rId11"/>
    <p:sldId id="262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08810699883251"/>
          <c:y val="0.18830060077995994"/>
          <c:w val="0.81273639781513796"/>
          <c:h val="0.743750579990166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BA3-4213-9802-76FD4E4A7D6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BA3-4213-9802-76FD4E4A7D6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BA3-4213-9802-76FD4E4A7D6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BA3-4213-9802-76FD4E4A7D6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FBA3-4213-9802-76FD4E4A7D61}"/>
              </c:ext>
            </c:extLst>
          </c:dPt>
          <c:dLbls>
            <c:dLbl>
              <c:idx val="0"/>
              <c:layout>
                <c:manualLayout>
                  <c:x val="7.588231078623707E-2"/>
                  <c:y val="-3.50877192982456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20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Промышленные сточные воды </a:t>
                    </a:r>
                    <a:fld id="{A1AF5E96-131D-41CC-AE19-93C99B88851D}" type="VALUE">
                      <a:rPr lang="en-US" sz="1200" baseline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200" b="1" i="0" u="none" strike="noStrike" kern="1200" spc="0" baseline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 sz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20489461001676"/>
                      <c:h val="0.24993252361673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BA3-4213-9802-76FD4E4A7D6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aseline="0"/>
                      <a:t>Сельское  хозяйство </a:t>
                    </a:r>
                    <a:fld id="{A6372C73-BA72-4812-90A6-C8E755923194}" type="VALUE">
                      <a:rPr lang="en-US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BA3-4213-9802-76FD4E4A7D6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aseline="0">
                        <a:solidFill>
                          <a:sysClr val="windowText" lastClr="000000"/>
                        </a:solidFill>
                      </a:rPr>
                      <a:t>Бытовые сточные воды </a:t>
                    </a:r>
                    <a:fld id="{82DC95F4-0FBE-4C9F-B103-CD3B6CAA3232}" type="VALUE">
                      <a:rPr lang="en-US" baseline="0">
                        <a:solidFill>
                          <a:sysClr val="windowText" lastClr="000000"/>
                        </a:solidFill>
                      </a:rPr>
                      <a:pPr/>
                      <a:t>[ЗНАЧЕНИЕ]</a:t>
                    </a:fld>
                    <a:endParaRPr lang="ru-RU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BA3-4213-9802-76FD4E4A7D61}"/>
                </c:ext>
              </c:extLst>
            </c:dLbl>
            <c:dLbl>
              <c:idx val="3"/>
              <c:layout>
                <c:manualLayout>
                  <c:x val="-7.2810011376564315E-2"/>
                  <c:y val="-9.6269554753309269E-3"/>
                </c:manualLayout>
              </c:layout>
              <c:tx>
                <c:rich>
                  <a:bodyPr/>
                  <a:lstStyle/>
                  <a:p>
                    <a:r>
                      <a:rPr lang="ru-RU" baseline="0"/>
                      <a:t>Тепловые загрязнения; </a:t>
                    </a:r>
                    <a:fld id="{8D125B0C-F7F9-468C-8930-8E4450B2DEF7}" type="VALUE">
                      <a:rPr lang="en-US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BA3-4213-9802-76FD4E4A7D61}"/>
                </c:ext>
              </c:extLst>
            </c:dLbl>
            <c:dLbl>
              <c:idx val="4"/>
              <c:layout>
                <c:manualLayout>
                  <c:x val="-6.82593856655294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aseline="0"/>
                      <a:t>Твёрдые бытовые отходы </a:t>
                    </a:r>
                    <a:fld id="{D195305A-1A97-4FDB-9C88-3A7BFD26A6AB}" type="VALUE">
                      <a:rPr lang="en-US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BA3-4213-9802-76FD4E4A7D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Кв.5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0.4</c:v>
                </c:pt>
                <c:pt idx="1">
                  <c:v>0.22000000000000003</c:v>
                </c:pt>
                <c:pt idx="2">
                  <c:v>0.16000000000000003</c:v>
                </c:pt>
                <c:pt idx="3">
                  <c:v>0.13</c:v>
                </c:pt>
                <c:pt idx="4">
                  <c:v>9.0000000000000024E-2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A3-4213-9802-76FD4E4A7D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38100" cap="flat" cmpd="sng" algn="ctr">
      <a:solidFill>
        <a:srgbClr val="00B0F0"/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-z0khoE5h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349" y="406219"/>
            <a:ext cx="11155680" cy="209741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ПЛАВАЮЩИЙ </a:t>
            </a:r>
            <a:r>
              <a:rPr lang="ru-RU" sz="2400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РОБОТ-ЭКОЛОГ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Автор: </a:t>
            </a: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Доценко Юрий Михайлович,</a:t>
            </a: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Тюменская область, </a:t>
            </a: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Тобольский район, с. Малая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Зоркальцева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Филиал МАОУ «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Нижнеаремзянская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СОШ»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Малозоркальцевская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СОШ»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класс</a:t>
            </a: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Научный руководитель: </a:t>
            </a:r>
          </a:p>
          <a:p>
            <a:pPr algn="l"/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Цейнер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Алексей Викторович</a:t>
            </a: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учитель технологии</a:t>
            </a: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Филиал МАОУ «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Нижнеаремзянская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СОШ» -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Малозоркальцевская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СОШ»</a:t>
            </a:r>
            <a:endParaRPr lang="ru-RU" b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853" y="966876"/>
            <a:ext cx="4003489" cy="53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.depositphotos.com/1819663/3990/v/950/depositphotos_39903305-stock-illustration-eco-sign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0"/>
          <a:stretch/>
        </p:blipFill>
        <p:spPr bwMode="auto">
          <a:xfrm>
            <a:off x="499258" y="5446380"/>
            <a:ext cx="5248399" cy="1276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https://st.depositphotos.com/1819663/3990/v/950/depositphotos_39903305-stock-illustration-eco-sign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0"/>
          <a:stretch/>
        </p:blipFill>
        <p:spPr bwMode="auto">
          <a:xfrm>
            <a:off x="5824550" y="5446381"/>
            <a:ext cx="5248399" cy="1276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42770" y="83122"/>
            <a:ext cx="10012036" cy="919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accent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Манипулятор для сбора </a:t>
            </a:r>
            <a:r>
              <a:rPr lang="ru-RU" sz="4000" b="1" dirty="0" smtClean="0">
                <a:solidFill>
                  <a:schemeClr val="accent2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мусора</a:t>
            </a:r>
            <a:endParaRPr lang="ru-RU" sz="4000" dirty="0">
              <a:solidFill>
                <a:schemeClr val="accent2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314" y="1496574"/>
            <a:ext cx="4228917" cy="3456352"/>
          </a:xfrm>
          <a:prstGeom prst="rect">
            <a:avLst/>
          </a:prstGeom>
        </p:spPr>
      </p:pic>
      <p:pic>
        <p:nvPicPr>
          <p:cNvPr id="6" name="Рисунок 5" descr="C:\Users\User\Desktop\IMG_20210930_1425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5" b="9129"/>
          <a:stretch/>
        </p:blipFill>
        <p:spPr bwMode="auto">
          <a:xfrm>
            <a:off x="4930851" y="1110288"/>
            <a:ext cx="5441058" cy="4158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33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764129" y="-655816"/>
            <a:ext cx="9864586" cy="1646302"/>
          </a:xfrm>
        </p:spPr>
        <p:txBody>
          <a:bodyPr/>
          <a:lstStyle/>
          <a:p>
            <a:r>
              <a:rPr lang="ru-RU" sz="4800" dirty="0" smtClean="0">
                <a:latin typeface="Arial Black" panose="020B0A04020102020204" pitchFamily="34" charset="0"/>
              </a:rPr>
              <a:t>РУЛЕВОЕ УПРАВЛЕНИЕ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03296" y="10487493"/>
            <a:ext cx="4639833" cy="15846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861827"/>
            <a:ext cx="950976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……управление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глиссера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осуществляется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воздушными рулями а за счёт поворота самого мотора, что заметно улучшило его манёвренность.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C:\Users\User\Desktop\IMG_20210923_14182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4" b="6439"/>
          <a:stretch/>
        </p:blipFill>
        <p:spPr bwMode="auto">
          <a:xfrm>
            <a:off x="433815" y="1223188"/>
            <a:ext cx="3345705" cy="3754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50" y="1223188"/>
            <a:ext cx="5006653" cy="3754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57" y="310627"/>
            <a:ext cx="2987299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71" y="226423"/>
            <a:ext cx="10626392" cy="13208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Обследование реки с воздуха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919" y="1008614"/>
            <a:ext cx="120700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…</a:t>
            </a:r>
            <a:r>
              <a:rPr lang="ru-RU" sz="3000" i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аэрофотосъемка </a:t>
            </a:r>
            <a:r>
              <a:rPr lang="ru-RU" sz="3000" i="1" dirty="0">
                <a:latin typeface="Arial Narrow" panose="020B0606020202030204" pitchFamily="34" charset="0"/>
                <a:ea typeface="Calibri" panose="020F0502020204030204" pitchFamily="34" charset="0"/>
              </a:rPr>
              <a:t>является одним из наиболее эффективных и совершенных методов для картографирования и обследования рек.</a:t>
            </a:r>
            <a:endParaRPr lang="ru-RU" sz="3000" i="1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 descr="H109S фото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 r="15708" b="9554"/>
          <a:stretch/>
        </p:blipFill>
        <p:spPr bwMode="auto">
          <a:xfrm>
            <a:off x="296090" y="2108772"/>
            <a:ext cx="5312230" cy="276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cameralabs.org/media/camera/aprel/3aprel/7_292512fbd48035d1662e01133d9b4d3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02" y="2024277"/>
            <a:ext cx="4680846" cy="28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680" y="5262167"/>
            <a:ext cx="107550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3000" i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…в </a:t>
            </a:r>
            <a:r>
              <a:rPr lang="ru-RU" sz="3000" i="1" dirty="0">
                <a:latin typeface="Arial Narrow" panose="020B0606020202030204" pitchFamily="34" charset="0"/>
                <a:ea typeface="Calibri" panose="020F0502020204030204" pitchFamily="34" charset="0"/>
              </a:rPr>
              <a:t>состав комплекса  входит </a:t>
            </a:r>
            <a:r>
              <a:rPr lang="ru-RU" sz="3000" i="1" dirty="0" err="1">
                <a:latin typeface="Arial Narrow" panose="020B0606020202030204" pitchFamily="34" charset="0"/>
                <a:ea typeface="Calibri" panose="020F0502020204030204" pitchFamily="34" charset="0"/>
              </a:rPr>
              <a:t>квадрокоптер</a:t>
            </a:r>
            <a:r>
              <a:rPr lang="ru-RU" sz="3000" i="1" dirty="0">
                <a:latin typeface="Arial Narrow" panose="020B0606020202030204" pitchFamily="34" charset="0"/>
                <a:ea typeface="Calibri" panose="020F0502020204030204" pitchFamily="34" charset="0"/>
              </a:rPr>
              <a:t>  с возможностью фото и видео съёмки, а также летательный  аппарат будет проводить экспресс тест состояния воздуха на обследуемом участке</a:t>
            </a:r>
            <a:endParaRPr lang="ru-RU" sz="30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9616" y="758336"/>
            <a:ext cx="5835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https://youtu.be/q-z0khoE5hA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9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6022" y="139337"/>
            <a:ext cx="11643431" cy="1646302"/>
          </a:xfrm>
        </p:spPr>
        <p:txBody>
          <a:bodyPr/>
          <a:lstStyle/>
          <a:p>
            <a:pPr algn="l"/>
            <a:r>
              <a:rPr lang="ru-RU" sz="48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АКТУАЛЬНОСТЬ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0538" y="4061101"/>
            <a:ext cx="3949375" cy="2191653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9" y="1060745"/>
            <a:ext cx="5230821" cy="3609145"/>
          </a:xfrm>
          <a:prstGeom prst="rect">
            <a:avLst/>
          </a:prstGeom>
        </p:spPr>
      </p:pic>
      <p:pic>
        <p:nvPicPr>
          <p:cNvPr id="9" name="Picture 2" descr="https://modamix.net/wp-content/uploads/2019/01/i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43" y="1033263"/>
            <a:ext cx="5732990" cy="363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0232" y="4876541"/>
            <a:ext cx="11324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Arial Narrow" panose="020B0606020202030204" pitchFamily="34" charset="0"/>
                <a:ea typeface="Calibri" panose="020F0502020204030204" pitchFamily="34" charset="0"/>
              </a:rPr>
              <a:t>Качество воды - один из важнейших показателей уровня окружающей среды, влияющий на здоровье человека.  Малые водные объекты — речки, озера, пруды, родники — являются важными артериями большинства региона России. </a:t>
            </a:r>
            <a:endParaRPr lang="ru-RU" sz="28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6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20" y="130628"/>
            <a:ext cx="8596668" cy="132080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НАПРАВЛЕНИЯ ПРОЕКТА:</a:t>
            </a:r>
            <a:endParaRPr lang="ru-RU" sz="44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50535" y="849730"/>
            <a:ext cx="2736696" cy="362778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8051" y="4801996"/>
            <a:ext cx="11519742" cy="2028679"/>
          </a:xfrm>
        </p:spPr>
        <p:txBody>
          <a:bodyPr>
            <a:normAutofit lnSpcReduction="10000"/>
          </a:bodyPr>
          <a:lstStyle/>
          <a:p>
            <a:pPr indent="450215" algn="just"/>
            <a:r>
              <a:rPr lang="ru-RU" sz="24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Экологическое </a:t>
            </a:r>
            <a:r>
              <a:rPr lang="ru-RU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исследовательское направление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диагностика  воды и воздуха на предмет загрязнения  и установления возможных причин их возникновения.</a:t>
            </a:r>
          </a:p>
          <a:p>
            <a:pPr indent="450215" algn="just"/>
            <a:r>
              <a:rPr lang="ru-RU" sz="24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направление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 обследование водоёма на предмет обнаружения проблемных мест и забор проб воды и воздуха  для выполнения анализа, вблизи крупного химического предприятия при помощи технических средств. </a:t>
            </a:r>
          </a:p>
          <a:p>
            <a:endParaRPr lang="ru-RU" b="1" dirty="0"/>
          </a:p>
        </p:txBody>
      </p:sp>
      <p:pic>
        <p:nvPicPr>
          <p:cNvPr id="6" name="Picture 4" descr="https://cdn.actlabs.com/wp-content/uploads/2019/10/hydrogeochemistry-sm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/>
          <a:stretch/>
        </p:blipFill>
        <p:spPr bwMode="auto">
          <a:xfrm>
            <a:off x="224488" y="884972"/>
            <a:ext cx="4939694" cy="36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584" y="754345"/>
            <a:ext cx="3170073" cy="364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65" y="175139"/>
            <a:ext cx="11791404" cy="89601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ЗАГРЯЗНЕНИЕ ГИДРОСФЕРЫ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30400226"/>
              </p:ext>
            </p:extLst>
          </p:nvPr>
        </p:nvGraphicFramePr>
        <p:xfrm>
          <a:off x="269965" y="1734985"/>
          <a:ext cx="5416732" cy="367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807295"/>
              </p:ext>
            </p:extLst>
          </p:nvPr>
        </p:nvGraphicFramePr>
        <p:xfrm>
          <a:off x="6232265" y="1734987"/>
          <a:ext cx="5132420" cy="3671124"/>
        </p:xfrm>
        <a:graphic>
          <a:graphicData uri="http://schemas.openxmlformats.org/drawingml/2006/table">
            <a:tbl>
              <a:tblPr firstRow="1" firstCol="1" bandRow="1"/>
              <a:tblGrid>
                <a:gridCol w="3060301">
                  <a:extLst>
                    <a:ext uri="{9D8B030D-6E8A-4147-A177-3AD203B41FA5}">
                      <a16:colId xmlns:a16="http://schemas.microsoft.com/office/drawing/2014/main" val="1411635774"/>
                    </a:ext>
                  </a:extLst>
                </a:gridCol>
                <a:gridCol w="224467">
                  <a:extLst>
                    <a:ext uri="{9D8B030D-6E8A-4147-A177-3AD203B41FA5}">
                      <a16:colId xmlns:a16="http://schemas.microsoft.com/office/drawing/2014/main" val="1474790485"/>
                    </a:ext>
                  </a:extLst>
                </a:gridCol>
                <a:gridCol w="212263">
                  <a:extLst>
                    <a:ext uri="{9D8B030D-6E8A-4147-A177-3AD203B41FA5}">
                      <a16:colId xmlns:a16="http://schemas.microsoft.com/office/drawing/2014/main" val="3899013352"/>
                    </a:ext>
                  </a:extLst>
                </a:gridCol>
                <a:gridCol w="212263">
                  <a:extLst>
                    <a:ext uri="{9D8B030D-6E8A-4147-A177-3AD203B41FA5}">
                      <a16:colId xmlns:a16="http://schemas.microsoft.com/office/drawing/2014/main" val="3395627719"/>
                    </a:ext>
                  </a:extLst>
                </a:gridCol>
                <a:gridCol w="212263">
                  <a:extLst>
                    <a:ext uri="{9D8B030D-6E8A-4147-A177-3AD203B41FA5}">
                      <a16:colId xmlns:a16="http://schemas.microsoft.com/office/drawing/2014/main" val="3881339145"/>
                    </a:ext>
                  </a:extLst>
                </a:gridCol>
                <a:gridCol w="212263">
                  <a:extLst>
                    <a:ext uri="{9D8B030D-6E8A-4147-A177-3AD203B41FA5}">
                      <a16:colId xmlns:a16="http://schemas.microsoft.com/office/drawing/2014/main" val="3315589129"/>
                    </a:ext>
                  </a:extLst>
                </a:gridCol>
                <a:gridCol w="212263">
                  <a:extLst>
                    <a:ext uri="{9D8B030D-6E8A-4147-A177-3AD203B41FA5}">
                      <a16:colId xmlns:a16="http://schemas.microsoft.com/office/drawing/2014/main" val="626630492"/>
                    </a:ext>
                  </a:extLst>
                </a:gridCol>
                <a:gridCol w="197978">
                  <a:extLst>
                    <a:ext uri="{9D8B030D-6E8A-4147-A177-3AD203B41FA5}">
                      <a16:colId xmlns:a16="http://schemas.microsoft.com/office/drawing/2014/main" val="3657147415"/>
                    </a:ext>
                  </a:extLst>
                </a:gridCol>
                <a:gridCol w="588359">
                  <a:extLst>
                    <a:ext uri="{9D8B030D-6E8A-4147-A177-3AD203B41FA5}">
                      <a16:colId xmlns:a16="http://schemas.microsoft.com/office/drawing/2014/main" val="479736861"/>
                    </a:ext>
                  </a:extLst>
                </a:gridCol>
              </a:tblGrid>
              <a:tr h="6145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сбросов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520772"/>
                  </a:ext>
                </a:extLst>
              </a:tr>
              <a:tr h="4377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Курганская область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870009"/>
                  </a:ext>
                </a:extLst>
              </a:tr>
              <a:tr h="4377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Челябинская область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49692"/>
                  </a:ext>
                </a:extLst>
              </a:tr>
              <a:tr h="4377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Свердловская область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3275653"/>
                  </a:ext>
                </a:extLst>
              </a:tr>
              <a:tr h="6145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Ханты-Мансийский автономный округ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004591"/>
                  </a:ext>
                </a:extLst>
              </a:tr>
              <a:tr h="6145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Ямало-Нененский автономный округ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457364"/>
                  </a:ext>
                </a:extLst>
              </a:tr>
              <a:tr h="4377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Тюменская область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61617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91088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76224" y="874845"/>
            <a:ext cx="1098730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16161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сбросов загрязнённых сточных вод в поверхностные природные водоёмы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161617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Уральскому федеральному округу.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7" name="Рисунок 6" descr="https://st.depositphotos.com/1819663/3990/v/950/depositphotos_39903305-stock-illustration-eco-sign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0"/>
          <a:stretch/>
        </p:blipFill>
        <p:spPr bwMode="auto">
          <a:xfrm>
            <a:off x="438298" y="5581363"/>
            <a:ext cx="5248399" cy="1276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t.depositphotos.com/1819663/3990/v/950/depositphotos_39903305-stock-illustration-eco-sign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b="49677"/>
          <a:stretch/>
        </p:blipFill>
        <p:spPr bwMode="auto">
          <a:xfrm>
            <a:off x="5808027" y="5498567"/>
            <a:ext cx="5556658" cy="1442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t.depositphotos.com/1819663/3990/v/950/depositphotos_39903305-stock-illustration-eco-sign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b="49677"/>
          <a:stretch/>
        </p:blipFill>
        <p:spPr bwMode="auto">
          <a:xfrm>
            <a:off x="5808027" y="5496812"/>
            <a:ext cx="5556658" cy="1442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00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627" y="60235"/>
            <a:ext cx="11539539" cy="13208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МЕСТО РЕАЛИЗАЦИИ ПРОЕКТА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http://sibur-tobolsk.ru/media/factory_images/main/2015-12-17_8b2af7f3-a4bf-11e5-90ed-14109fcf53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6" y="1897352"/>
            <a:ext cx="4797201" cy="3223811"/>
          </a:xfrm>
          <a:prstGeom prst="rect">
            <a:avLst/>
          </a:prstGeom>
          <a:noFill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776" y="5314263"/>
            <a:ext cx="11729224" cy="1427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 cap="all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…На </a:t>
            </a:r>
            <a:r>
              <a:rPr lang="ru-RU" sz="2000" b="1" i="1" cap="all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сегодняшний день существует ряд причин, которые могут повлиять на экологическую ситуацию реки, Главной из которой является близость крупного нефтехимического комбината, а также наличие в прибрежной части реки скважин минерализованных пластовых вод.</a:t>
            </a:r>
            <a:br>
              <a:rPr lang="ru-RU" sz="2000" b="1" i="1" cap="all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i="1" dirty="0">
              <a:latin typeface="Arial Narrow" panose="020B0606020202030204" pitchFamily="34" charset="0"/>
            </a:endParaRPr>
          </a:p>
        </p:txBody>
      </p:sp>
      <p:pic>
        <p:nvPicPr>
          <p:cNvPr id="12" name="Picture 4" descr="https://abiturient.utmn.ru/upload/iblock/d87/IMG_12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/>
          <a:stretch/>
        </p:blipFill>
        <p:spPr bwMode="auto">
          <a:xfrm>
            <a:off x="8734367" y="1863006"/>
            <a:ext cx="2597518" cy="32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nversia.ru/imgs/thumbs_news/1531561030_1824452349_980-6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7" r="15117"/>
          <a:stretch/>
        </p:blipFill>
        <p:spPr bwMode="auto">
          <a:xfrm>
            <a:off x="5603665" y="1869210"/>
            <a:ext cx="2787014" cy="32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440" y="857815"/>
            <a:ext cx="11121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</a:rPr>
              <a:t>Река </a:t>
            </a:r>
            <a:r>
              <a:rPr lang="ru-RU" sz="2800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Аремзянка</a:t>
            </a: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</a:rPr>
              <a:t> — река в </a:t>
            </a: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</a:rPr>
              <a:t>, протекает по территории </a:t>
            </a: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Тобольского района</a:t>
            </a: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</a:rPr>
              <a:t> </a:t>
            </a: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Тюменской области</a:t>
            </a:r>
            <a:r>
              <a:rPr lang="ru-RU" sz="2800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75" y="-108348"/>
            <a:ext cx="11382102" cy="1320800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latin typeface="Arial Black" panose="020B0A04020102020204" pitchFamily="34" charset="0"/>
              </a:rPr>
              <a:t>Проблема !!!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i="1" cap="all" dirty="0" smtClean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cap="all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первых попытках взятия проб воды, мы столкнулись с рядом технических проблем. Оказалось, что доступ к воде не везде удобен, Так как в реке часто меняется уровень воды, это связанно с дождями и талыми водами, береговая часть становится топкой и завалена буреломом.</a:t>
            </a:r>
            <a:r>
              <a:rPr lang="ru-RU" sz="2200" b="1" cap="all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b="1" cap="all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b="1" dirty="0">
              <a:latin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http://rasfokus.ru/images/photos/medium/5352f3430c78dcfbf6d9541edfa7452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3"/>
          <a:stretch/>
        </p:blipFill>
        <p:spPr bwMode="auto">
          <a:xfrm flipH="1">
            <a:off x="533762" y="2234031"/>
            <a:ext cx="4829027" cy="31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mg5.goodfon.ru/original/1680x1050/0/ec/reka-tuman-ut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26" y="2234031"/>
            <a:ext cx="5016534" cy="31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st.depositphotos.com/1819663/3990/v/950/depositphotos_39903305-stock-illustration-eco-signs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0"/>
          <a:stretch/>
        </p:blipFill>
        <p:spPr bwMode="auto">
          <a:xfrm>
            <a:off x="751925" y="5475399"/>
            <a:ext cx="5248399" cy="1276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st.depositphotos.com/1819663/3990/v/950/depositphotos_39903305-stock-illustration-eco-signs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0"/>
          <a:stretch/>
        </p:blipFill>
        <p:spPr bwMode="auto">
          <a:xfrm>
            <a:off x="6076504" y="5475398"/>
            <a:ext cx="5248399" cy="1276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53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User\Desktop\IMG_20210930_1425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5" b="9129"/>
          <a:stretch/>
        </p:blipFill>
        <p:spPr bwMode="auto">
          <a:xfrm>
            <a:off x="467858" y="1469027"/>
            <a:ext cx="2696057" cy="2306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IMG_20210930_1423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5" y="3978243"/>
            <a:ext cx="2766060" cy="271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IMG_20210930_1421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5" b="24597"/>
          <a:stretch/>
        </p:blipFill>
        <p:spPr bwMode="auto">
          <a:xfrm>
            <a:off x="3431177" y="1502064"/>
            <a:ext cx="3426412" cy="23109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Фототшаг\IMG_20200924_1233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51" y="1519828"/>
            <a:ext cx="1778570" cy="230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IMG_20210923_14182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4" b="6439"/>
          <a:stretch/>
        </p:blipFill>
        <p:spPr bwMode="auto">
          <a:xfrm>
            <a:off x="3473108" y="3978243"/>
            <a:ext cx="2766060" cy="27692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5464" y="36983"/>
            <a:ext cx="113821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…плавающий робот-эколог, многофункциональная, универсальная система, включающая в себя ряд механизмов и конструкций, установленных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плавательное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судно,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глиссер.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C:\Users\User\Desktop\IMG_20210930_1228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89" y="3952842"/>
            <a:ext cx="2375432" cy="2769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1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031" y="0"/>
            <a:ext cx="8596668" cy="13208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Arial Black" panose="020B0A04020102020204" pitchFamily="34" charset="0"/>
              </a:rPr>
              <a:t>Почему глиссер?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8031" y="780515"/>
            <a:ext cx="11190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….наличие </a:t>
            </a:r>
            <a:r>
              <a:rPr lang="ru-RU" sz="3200" i="1" dirty="0">
                <a:latin typeface="Arial Narrow" panose="020B0606020202030204" pitchFamily="34" charset="0"/>
                <a:ea typeface="Calibri" panose="020F0502020204030204" pitchFamily="34" charset="0"/>
              </a:rPr>
              <a:t>растительности в прибрежной части водоёма и большое количество отмелей делают невозможным использование гребного винта.</a:t>
            </a:r>
            <a:endParaRPr lang="ru-RU" sz="3200" i="1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89" y="2350175"/>
            <a:ext cx="3579376" cy="4116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72" y="2290996"/>
            <a:ext cx="5625899" cy="411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101" y="216375"/>
            <a:ext cx="91967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accent2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Способ забора проб воды</a:t>
            </a:r>
            <a:endParaRPr lang="ru-RU" sz="4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 descr="https://st.depositphotos.com/1819663/3990/v/950/depositphotos_39903305-stock-illustration-eco-sign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6"/>
          <a:stretch/>
        </p:blipFill>
        <p:spPr bwMode="auto">
          <a:xfrm>
            <a:off x="9257638" y="631873"/>
            <a:ext cx="2934362" cy="59129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2" y="1265368"/>
            <a:ext cx="4401433" cy="3524346"/>
          </a:xfrm>
          <a:prstGeom prst="rect">
            <a:avLst/>
          </a:prstGeom>
        </p:spPr>
      </p:pic>
      <p:pic>
        <p:nvPicPr>
          <p:cNvPr id="5" name="Рисунок 4" descr="C:\Users\User\Desktop\IMG_20210930_1423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09" y="1265368"/>
            <a:ext cx="3703881" cy="35243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03208" y="4789714"/>
            <a:ext cx="9244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….воду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емкости будут качать погружные насосы, которые будут  включаться автоматически и после закачки пробы в резервуар будут отключаться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автоматически.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2070</TotalTime>
  <Words>350</Words>
  <Application>Microsoft Office PowerPoint</Application>
  <PresentationFormat>Широкоэкранный</PresentationFormat>
  <Paragraphs>70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Arial Narrow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АКТУАЛЬНОСТЬ  </vt:lpstr>
      <vt:lpstr>НАПРАВЛЕНИЯ ПРОЕКТА:</vt:lpstr>
      <vt:lpstr>ЗАГРЯЗНЕНИЕ ГИДРОСФЕРЫ</vt:lpstr>
      <vt:lpstr>МЕСТО РЕАЛИЗАЦИИ ПРОЕКТА</vt:lpstr>
      <vt:lpstr>Проблема !!!  При первых попытках взятия проб воды, мы столкнулись с рядом технических проблем. Оказалось, что доступ к воде не везде удобен, Так как в реке часто меняется уровень воды, это связанно с дождями и талыми водами, береговая часть становится топкой и завалена буреломом. </vt:lpstr>
      <vt:lpstr>Презентация PowerPoint</vt:lpstr>
      <vt:lpstr>Почему глиссер?</vt:lpstr>
      <vt:lpstr>Презентация PowerPoint</vt:lpstr>
      <vt:lpstr>Презентация PowerPoint</vt:lpstr>
      <vt:lpstr>РУЛЕВОЕ УПРАВЛЕНИЕ</vt:lpstr>
      <vt:lpstr>Обследование реки с воздуха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ПЛАВАЮЩИЙ РОБОТ-ЭКОЛОГ</dc:title>
  <dc:creator>User</dc:creator>
  <cp:lastModifiedBy>User</cp:lastModifiedBy>
  <cp:revision>48</cp:revision>
  <dcterms:created xsi:type="dcterms:W3CDTF">2021-11-02T13:42:52Z</dcterms:created>
  <dcterms:modified xsi:type="dcterms:W3CDTF">2022-03-02T16:12:03Z</dcterms:modified>
</cp:coreProperties>
</file>