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9.9426145636850427E-2"/>
          <c:y val="0.10965853013902374"/>
          <c:w val="0.81273639781513796"/>
          <c:h val="0.7437505799901661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FBA3-4213-9802-76FD4E4A7D6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FBA3-4213-9802-76FD4E4A7D61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FBA3-4213-9802-76FD4E4A7D61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7-FBA3-4213-9802-76FD4E4A7D61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9-FBA3-4213-9802-76FD4E4A7D61}"/>
              </c:ext>
            </c:extLst>
          </c:dPt>
          <c:dLbls>
            <c:dLbl>
              <c:idx val="0"/>
              <c:layout>
                <c:manualLayout>
                  <c:x val="7.588231078623707E-2"/>
                  <c:y val="-3.5087719298245626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200" b="1" i="0" u="none" strike="noStrike" kern="1200" spc="0" baseline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r>
                      <a:rPr lang="ru-RU" sz="1200" baseline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Промышленные сточные воды </a:t>
                    </a:r>
                    <a:fld id="{A1AF5E96-131D-41CC-AE19-93C99B88851D}" type="VALUE">
                      <a:rPr lang="en-US" sz="1200" baseline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>
                        <a:defRPr sz="1200" b="1" i="0" u="none" strike="noStrike" kern="1200" spc="0" baseline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defRPr>
                      </a:pPr>
                      <a:t>[ЗНАЧЕНИЕ]</a:t>
                    </a:fld>
                    <a:endParaRPr lang="ru-RU" sz="1200" baseline="0">
                      <a:solidFill>
                        <a:sysClr val="windowText" lastClr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9920489461001676"/>
                      <c:h val="0.2499325236167341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FBA3-4213-9802-76FD4E4A7D61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baseline="0"/>
                      <a:t>Сельское  хозяйство </a:t>
                    </a:r>
                    <a:fld id="{A6372C73-BA72-4812-90A6-C8E755923194}" type="VALUE">
                      <a:rPr lang="en-US" baseline="0"/>
                      <a:pPr/>
                      <a:t>[ЗНАЧЕНИЕ]</a:t>
                    </a:fld>
                    <a:endParaRPr lang="ru-RU" baseline="0"/>
                  </a:p>
                </c:rich>
              </c:tx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FBA3-4213-9802-76FD4E4A7D61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baseline="0">
                        <a:solidFill>
                          <a:sysClr val="windowText" lastClr="000000"/>
                        </a:solidFill>
                      </a:rPr>
                      <a:t>Бытовые сточные воды </a:t>
                    </a:r>
                    <a:fld id="{82DC95F4-0FBE-4C9F-B103-CD3B6CAA3232}" type="VALUE">
                      <a:rPr lang="en-US" baseline="0">
                        <a:solidFill>
                          <a:sysClr val="windowText" lastClr="000000"/>
                        </a:solidFill>
                      </a:rPr>
                      <a:pPr/>
                      <a:t>[ЗНАЧЕНИЕ]</a:t>
                    </a:fld>
                    <a:endParaRPr lang="ru-RU" baseline="0">
                      <a:solidFill>
                        <a:sysClr val="windowText" lastClr="000000"/>
                      </a:solidFill>
                    </a:endParaRPr>
                  </a:p>
                </c:rich>
              </c:tx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FBA3-4213-9802-76FD4E4A7D61}"/>
                </c:ext>
              </c:extLst>
            </c:dLbl>
            <c:dLbl>
              <c:idx val="3"/>
              <c:layout>
                <c:manualLayout>
                  <c:x val="-7.2810011376564315E-2"/>
                  <c:y val="-9.6269554753309269E-3"/>
                </c:manualLayout>
              </c:layout>
              <c:tx>
                <c:rich>
                  <a:bodyPr/>
                  <a:lstStyle/>
                  <a:p>
                    <a:r>
                      <a:rPr lang="ru-RU" baseline="0"/>
                      <a:t>Тепловые загрязнения; </a:t>
                    </a:r>
                    <a:fld id="{8D125B0C-F7F9-468C-8930-8E4450B2DEF7}" type="VALUE">
                      <a:rPr lang="en-US" baseline="0"/>
                      <a:pPr/>
                      <a:t>[ЗНАЧЕНИЕ]</a:t>
                    </a:fld>
                    <a:endParaRPr lang="ru-RU" baseline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FBA3-4213-9802-76FD4E4A7D61}"/>
                </c:ext>
              </c:extLst>
            </c:dLbl>
            <c:dLbl>
              <c:idx val="4"/>
              <c:layout>
                <c:manualLayout>
                  <c:x val="-6.825938566552941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ru-RU" baseline="0"/>
                      <a:t>Твёрдые бытовые отходы </a:t>
                    </a:r>
                    <a:fld id="{D195305A-1A97-4FDB-9C88-3A7BFD26A6AB}" type="VALUE">
                      <a:rPr lang="en-US" baseline="0"/>
                      <a:pPr/>
                      <a:t>[ЗНАЧЕНИЕ]</a:t>
                    </a:fld>
                    <a:endParaRPr lang="ru-RU" baseline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FBA3-4213-9802-76FD4E4A7D6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spc="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  <c:pt idx="3">
                  <c:v>Кв. 4</c:v>
                </c:pt>
                <c:pt idx="4">
                  <c:v>Кв.5</c:v>
                </c:pt>
              </c:strCache>
            </c:strRef>
          </c:cat>
          <c:val>
            <c:numRef>
              <c:f>Лист1!$B$2:$B$6</c:f>
              <c:numCache>
                <c:formatCode>0%</c:formatCode>
                <c:ptCount val="5"/>
                <c:pt idx="0">
                  <c:v>0.4</c:v>
                </c:pt>
                <c:pt idx="1">
                  <c:v>0.22000000000000003</c:v>
                </c:pt>
                <c:pt idx="2">
                  <c:v>0.16000000000000003</c:v>
                </c:pt>
                <c:pt idx="3">
                  <c:v>0.13</c:v>
                </c:pt>
                <c:pt idx="4">
                  <c:v>9.0000000000000024E-2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FBA3-4213-9802-76FD4E4A7D6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zero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38100" cap="flat" cmpd="sng" algn="ctr">
      <a:solidFill>
        <a:srgbClr val="00B0F0"/>
      </a:solidFill>
      <a:round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11/10/2021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11/10/2021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11/10/2021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11/10/2021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11/10/2021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hyperlink" Target="https://disk.yandex.ru/d/HNT8xStMU5tiCw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9265" y="358019"/>
            <a:ext cx="11643431" cy="1646302"/>
          </a:xfrm>
        </p:spPr>
        <p:txBody>
          <a:bodyPr/>
          <a:lstStyle/>
          <a:p>
            <a:r>
              <a:rPr lang="ru-RU" sz="4800" dirty="0">
                <a:solidFill>
                  <a:srgbClr val="7030A0"/>
                </a:solidFill>
                <a:latin typeface="Arial Black" panose="020B0A04020102020204" pitchFamily="34" charset="0"/>
              </a:rPr>
              <a:t>ПЛАВАЮЩИЙ РОБОТ-ЭКОЛОГ</a:t>
            </a:r>
            <a:r>
              <a:rPr lang="ru-RU" dirty="0">
                <a:solidFill>
                  <a:srgbClr val="7030A0"/>
                </a:solidFill>
                <a:latin typeface="Arial Black" panose="020B0A04020102020204" pitchFamily="34" charset="0"/>
              </a:rPr>
              <a:t/>
            </a:r>
            <a:br>
              <a:rPr lang="ru-RU" dirty="0">
                <a:solidFill>
                  <a:srgbClr val="7030A0"/>
                </a:solidFill>
                <a:latin typeface="Arial Black" panose="020B0A04020102020204" pitchFamily="34" charset="0"/>
              </a:rPr>
            </a:br>
            <a:r>
              <a:rPr lang="ru-RU" dirty="0"/>
              <a:t>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035578" y="1283067"/>
            <a:ext cx="3949375" cy="4839058"/>
          </a:xfrm>
        </p:spPr>
        <p:txBody>
          <a:bodyPr>
            <a:normAutofit/>
          </a:bodyPr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Доценко Юрий </a:t>
            </a:r>
            <a:r>
              <a:rPr lang="ru-RU" sz="2000" dirty="0" smtClean="0">
                <a:solidFill>
                  <a:schemeClr val="tx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Михайлович</a:t>
            </a:r>
            <a:endParaRPr lang="ru-RU" sz="2000" dirty="0">
              <a:solidFill>
                <a:schemeClr val="tx1"/>
              </a:solidFill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 smtClean="0">
                <a:solidFill>
                  <a:schemeClr val="tx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Тюменская область</a:t>
            </a:r>
            <a:endParaRPr lang="ru-RU" sz="2000" dirty="0">
              <a:solidFill>
                <a:schemeClr val="tx1"/>
              </a:solidFill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>
                <a:solidFill>
                  <a:schemeClr val="tx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Тобольский </a:t>
            </a:r>
            <a:r>
              <a:rPr lang="ru-RU" sz="2000" dirty="0" smtClean="0">
                <a:solidFill>
                  <a:schemeClr val="tx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район </a:t>
            </a:r>
          </a:p>
          <a:p>
            <a:pPr algn="ctr"/>
            <a:r>
              <a:rPr lang="ru-RU" sz="2000" dirty="0" smtClean="0">
                <a:solidFill>
                  <a:schemeClr val="tx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</a:t>
            </a:r>
            <a:r>
              <a:rPr lang="ru-RU" sz="2000" dirty="0">
                <a:solidFill>
                  <a:schemeClr val="tx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Малая </a:t>
            </a:r>
            <a:r>
              <a:rPr lang="ru-RU" sz="2000" dirty="0" err="1">
                <a:solidFill>
                  <a:schemeClr val="tx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Зоркальцева</a:t>
            </a:r>
            <a:endParaRPr lang="ru-RU" sz="2000" dirty="0">
              <a:solidFill>
                <a:schemeClr val="tx1"/>
              </a:solidFill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/>
            <a:endParaRPr lang="ru-RU" sz="2000" dirty="0">
              <a:solidFill>
                <a:schemeClr val="tx1"/>
              </a:solidFill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/>
            <a:endParaRPr lang="ru-RU" sz="20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367107" y="2014125"/>
            <a:ext cx="4942767" cy="37070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245" y="1396279"/>
            <a:ext cx="3695809" cy="492774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131"/>
          <a:stretch/>
        </p:blipFill>
        <p:spPr>
          <a:xfrm>
            <a:off x="4371409" y="3342053"/>
            <a:ext cx="3348189" cy="2996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961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9965" y="175139"/>
            <a:ext cx="11791404" cy="896015"/>
          </a:xfrm>
        </p:spPr>
        <p:txBody>
          <a:bodyPr/>
          <a:lstStyle/>
          <a:p>
            <a:pPr algn="l"/>
            <a:r>
              <a:rPr lang="ru-RU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ЗАГРЯЗНЕНИЕ ГИДРОСФЕРЫ</a:t>
            </a:r>
            <a:endParaRPr lang="ru-RU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3752072157"/>
              </p:ext>
            </p:extLst>
          </p:nvPr>
        </p:nvGraphicFramePr>
        <p:xfrm>
          <a:off x="269965" y="2109455"/>
          <a:ext cx="5532370" cy="38338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0888279"/>
              </p:ext>
            </p:extLst>
          </p:nvPr>
        </p:nvGraphicFramePr>
        <p:xfrm>
          <a:off x="6240974" y="2106068"/>
          <a:ext cx="5610622" cy="3837275"/>
        </p:xfrm>
        <a:graphic>
          <a:graphicData uri="http://schemas.openxmlformats.org/drawingml/2006/table">
            <a:tbl>
              <a:tblPr firstRow="1" firstCol="1" bandRow="1"/>
              <a:tblGrid>
                <a:gridCol w="3345438">
                  <a:extLst>
                    <a:ext uri="{9D8B030D-6E8A-4147-A177-3AD203B41FA5}">
                      <a16:colId xmlns:a16="http://schemas.microsoft.com/office/drawing/2014/main" val="1411635774"/>
                    </a:ext>
                  </a:extLst>
                </a:gridCol>
                <a:gridCol w="245382">
                  <a:extLst>
                    <a:ext uri="{9D8B030D-6E8A-4147-A177-3AD203B41FA5}">
                      <a16:colId xmlns:a16="http://schemas.microsoft.com/office/drawing/2014/main" val="1474790485"/>
                    </a:ext>
                  </a:extLst>
                </a:gridCol>
                <a:gridCol w="232040">
                  <a:extLst>
                    <a:ext uri="{9D8B030D-6E8A-4147-A177-3AD203B41FA5}">
                      <a16:colId xmlns:a16="http://schemas.microsoft.com/office/drawing/2014/main" val="3899013352"/>
                    </a:ext>
                  </a:extLst>
                </a:gridCol>
                <a:gridCol w="232040">
                  <a:extLst>
                    <a:ext uri="{9D8B030D-6E8A-4147-A177-3AD203B41FA5}">
                      <a16:colId xmlns:a16="http://schemas.microsoft.com/office/drawing/2014/main" val="3395627719"/>
                    </a:ext>
                  </a:extLst>
                </a:gridCol>
                <a:gridCol w="232040">
                  <a:extLst>
                    <a:ext uri="{9D8B030D-6E8A-4147-A177-3AD203B41FA5}">
                      <a16:colId xmlns:a16="http://schemas.microsoft.com/office/drawing/2014/main" val="3881339145"/>
                    </a:ext>
                  </a:extLst>
                </a:gridCol>
                <a:gridCol w="232040">
                  <a:extLst>
                    <a:ext uri="{9D8B030D-6E8A-4147-A177-3AD203B41FA5}">
                      <a16:colId xmlns:a16="http://schemas.microsoft.com/office/drawing/2014/main" val="3315589129"/>
                    </a:ext>
                  </a:extLst>
                </a:gridCol>
                <a:gridCol w="232040">
                  <a:extLst>
                    <a:ext uri="{9D8B030D-6E8A-4147-A177-3AD203B41FA5}">
                      <a16:colId xmlns:a16="http://schemas.microsoft.com/office/drawing/2014/main" val="626630492"/>
                    </a:ext>
                  </a:extLst>
                </a:gridCol>
                <a:gridCol w="216424">
                  <a:extLst>
                    <a:ext uri="{9D8B030D-6E8A-4147-A177-3AD203B41FA5}">
                      <a16:colId xmlns:a16="http://schemas.microsoft.com/office/drawing/2014/main" val="3657147415"/>
                    </a:ext>
                  </a:extLst>
                </a:gridCol>
                <a:gridCol w="643178">
                  <a:extLst>
                    <a:ext uri="{9D8B030D-6E8A-4147-A177-3AD203B41FA5}">
                      <a16:colId xmlns:a16="http://schemas.microsoft.com/office/drawing/2014/main" val="479736861"/>
                    </a:ext>
                  </a:extLst>
                </a:gridCol>
              </a:tblGrid>
              <a:tr h="51142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161617"/>
                          </a:solidFill>
                          <a:effectLst/>
                          <a:latin typeface="Arial Black" panose="020B0A040201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Регион</a:t>
                      </a:r>
                      <a:endParaRPr lang="ru-RU" sz="1400" dirty="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161617"/>
                          </a:solidFill>
                          <a:effectLst/>
                          <a:latin typeface="Arial Black" panose="020B0A040201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Доля сбросов</a:t>
                      </a:r>
                      <a:endParaRPr lang="ru-RU" sz="1400" dirty="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161617"/>
                          </a:solidFill>
                          <a:effectLst/>
                          <a:latin typeface="Arial Black" panose="020B0A040201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40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80520772"/>
                  </a:ext>
                </a:extLst>
              </a:tr>
              <a:tr h="51142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161617"/>
                          </a:solidFill>
                          <a:effectLst/>
                          <a:latin typeface="Arial Black" panose="020B0A040201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Курганская область</a:t>
                      </a:r>
                      <a:endParaRPr lang="ru-RU" sz="1400" dirty="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161617"/>
                          </a:solidFill>
                          <a:effectLst/>
                          <a:latin typeface="Arial Black" panose="020B0A040201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161617"/>
                          </a:solidFill>
                          <a:effectLst/>
                          <a:latin typeface="Arial Black" panose="020B0A040201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161617"/>
                          </a:solidFill>
                          <a:effectLst/>
                          <a:latin typeface="Arial Black" panose="020B0A040201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99</a:t>
                      </a:r>
                      <a:endParaRPr lang="ru-RU" sz="1400" dirty="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03870009"/>
                  </a:ext>
                </a:extLst>
              </a:tr>
              <a:tr h="51142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161617"/>
                          </a:solidFill>
                          <a:effectLst/>
                          <a:latin typeface="Arial Black" panose="020B0A040201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Челябинская область</a:t>
                      </a:r>
                      <a:endParaRPr lang="ru-RU" sz="1400" dirty="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161617"/>
                          </a:solidFill>
                          <a:effectLst/>
                          <a:latin typeface="Arial Black" panose="020B0A040201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161617"/>
                          </a:solidFill>
                          <a:effectLst/>
                          <a:latin typeface="Arial Black" panose="020B0A040201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161617"/>
                          </a:solidFill>
                          <a:effectLst/>
                          <a:latin typeface="Arial Black" panose="020B0A040201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84</a:t>
                      </a:r>
                      <a:endParaRPr lang="ru-RU" sz="1400" dirty="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3549692"/>
                  </a:ext>
                </a:extLst>
              </a:tr>
              <a:tr h="51142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161617"/>
                          </a:solidFill>
                          <a:effectLst/>
                          <a:latin typeface="Arial Black" panose="020B0A040201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Свердловская область</a:t>
                      </a:r>
                      <a:endParaRPr lang="ru-RU" sz="1400" dirty="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161617"/>
                          </a:solidFill>
                          <a:effectLst/>
                          <a:latin typeface="Arial Black" panose="020B0A040201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161617"/>
                          </a:solidFill>
                          <a:effectLst/>
                          <a:latin typeface="Arial Black" panose="020B0A040201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161617"/>
                          </a:solidFill>
                          <a:effectLst/>
                          <a:latin typeface="Arial Black" panose="020B0A040201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70</a:t>
                      </a:r>
                      <a:endParaRPr lang="ru-RU" sz="1400" dirty="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93275653"/>
                  </a:ext>
                </a:extLst>
              </a:tr>
              <a:tr h="63838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161617"/>
                          </a:solidFill>
                          <a:effectLst/>
                          <a:latin typeface="Arial Black" panose="020B0A040201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Ханты-Мансийский автономный округ</a:t>
                      </a:r>
                      <a:endParaRPr lang="ru-RU" sz="140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161617"/>
                          </a:solidFill>
                          <a:effectLst/>
                          <a:latin typeface="Arial Black" panose="020B0A040201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C2E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161617"/>
                          </a:solidFill>
                          <a:effectLst/>
                          <a:latin typeface="Arial Black" panose="020B0A040201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161617"/>
                          </a:solidFill>
                          <a:effectLst/>
                          <a:latin typeface="Arial Black" panose="020B0A040201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74</a:t>
                      </a:r>
                      <a:endParaRPr lang="ru-RU" sz="1400" dirty="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2004591"/>
                  </a:ext>
                </a:extLst>
              </a:tr>
              <a:tr h="63838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161617"/>
                          </a:solidFill>
                          <a:effectLst/>
                          <a:latin typeface="Arial Black" panose="020B0A040201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Ямало-Нененский автономный округ</a:t>
                      </a:r>
                      <a:endParaRPr lang="ru-RU" sz="140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161617"/>
                          </a:solidFill>
                          <a:effectLst/>
                          <a:latin typeface="Arial Black" panose="020B0A040201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161617"/>
                          </a:solidFill>
                          <a:effectLst/>
                          <a:latin typeface="Arial Black" panose="020B0A040201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161617"/>
                          </a:solidFill>
                          <a:effectLst/>
                          <a:latin typeface="Arial Black" panose="020B0A040201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57</a:t>
                      </a:r>
                      <a:endParaRPr lang="ru-RU" sz="1400" dirty="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44457364"/>
                  </a:ext>
                </a:extLst>
              </a:tr>
              <a:tr h="51142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161617"/>
                          </a:solidFill>
                          <a:effectLst/>
                          <a:latin typeface="Arial Black" panose="020B0A040201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Тюменская область</a:t>
                      </a:r>
                      <a:endParaRPr lang="ru-RU" sz="1400" dirty="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161617"/>
                          </a:solidFill>
                          <a:effectLst/>
                          <a:latin typeface="Arial Black" panose="020B0A040201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gridSpan="6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161617"/>
                          </a:solidFill>
                          <a:effectLst/>
                          <a:latin typeface="Arial Black" panose="020B0A040201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161617"/>
                          </a:solidFill>
                          <a:effectLst/>
                          <a:latin typeface="Arial Black" panose="020B0A040201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</a:t>
                      </a:r>
                      <a:endParaRPr lang="ru-RU" sz="1400" dirty="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44910881"/>
                  </a:ext>
                </a:extLst>
              </a:tr>
            </a:tbl>
          </a:graphicData>
        </a:graphic>
      </p:graphicFrame>
      <p:sp>
        <p:nvSpPr>
          <p:cNvPr id="6" name="Rectangle 1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-129899" y="936400"/>
            <a:ext cx="1239954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rgbClr val="161617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Доля сбросов загрязнённых сточных вод в поверхностные природные водоёмы</a:t>
            </a: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rgbClr val="161617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по Уральскому федеральному округу.</a:t>
            </a: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ru-RU" alt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0095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2008" y="-580713"/>
            <a:ext cx="8927851" cy="1646302"/>
          </a:xfrm>
        </p:spPr>
        <p:txBody>
          <a:bodyPr/>
          <a:lstStyle/>
          <a:p>
            <a:r>
              <a:rPr lang="ru-RU" dirty="0" smtClean="0">
                <a:latin typeface="Arial Black" panose="020B0A04020102020204" pitchFamily="34" charset="0"/>
              </a:rPr>
              <a:t>РОБОТЫ - ЭКОЛОГИ</a:t>
            </a:r>
            <a:endParaRPr lang="ru-RU" dirty="0">
              <a:latin typeface="Arial Black" panose="020B0A040201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03296" y="10487493"/>
            <a:ext cx="4639833" cy="158465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 t="5844" b="11364"/>
          <a:stretch>
            <a:fillRect/>
          </a:stretch>
        </p:blipFill>
        <p:spPr bwMode="auto">
          <a:xfrm>
            <a:off x="6384886" y="951808"/>
            <a:ext cx="4552056" cy="286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2394" y="4052492"/>
            <a:ext cx="4659182" cy="2591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https://pbs.twimg.com/media/D_BSmk5X4AAGyNP.jpg:lar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469" y="951808"/>
            <a:ext cx="4545107" cy="286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diastyle.ru/images/gallery/174/70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4886" y="3993289"/>
            <a:ext cx="4552056" cy="2710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1615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C:\Users\User\Desktop\IMG_20210930_142532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35" b="9129"/>
          <a:stretch/>
        </p:blipFill>
        <p:spPr bwMode="auto">
          <a:xfrm>
            <a:off x="676399" y="1027119"/>
            <a:ext cx="3055979" cy="258582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 descr="C:\Users\User\Desktop\IMG_20210930_122824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9094" y="3898560"/>
            <a:ext cx="2076450" cy="276923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Users\User\Desktop\IMG_20210930_142300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380" y="3978245"/>
            <a:ext cx="2517015" cy="271843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C:\Users\User\Desktop\IMG_20210930_142652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5417" y="3923961"/>
            <a:ext cx="2183030" cy="2724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C:\Users\User\Desktop\IMG_20210930_142140.jpg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65" b="24597"/>
          <a:stretch/>
        </p:blipFill>
        <p:spPr bwMode="auto">
          <a:xfrm>
            <a:off x="4287770" y="1078170"/>
            <a:ext cx="3663925" cy="254288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Рисунок 9" descr="C:\Users\User\Desktop\Фототшаг\IMG_20200924_123319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5809" y="834012"/>
            <a:ext cx="2042553" cy="2828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C:\Users\User\Desktop\IMG_20210923_141826.jpg"/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34" b="6439"/>
          <a:stretch/>
        </p:blipFill>
        <p:spPr bwMode="auto">
          <a:xfrm>
            <a:off x="8746191" y="3873161"/>
            <a:ext cx="2766060" cy="276923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57380" y="0"/>
            <a:ext cx="1138360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 smtClean="0">
                <a:solidFill>
                  <a:srgbClr val="FF0000"/>
                </a:solidFill>
                <a:latin typeface="Arial Black" panose="020B0A04020102020204" pitchFamily="34" charset="0"/>
                <a:ea typeface="Calibri" panose="020F0502020204030204" pitchFamily="34" charset="0"/>
              </a:rPr>
              <a:t>…плавающий робот-эколог, многофункциональная, универсальная система, включающая в себя ряд механизмов и конструкций, установленных </a:t>
            </a:r>
            <a:r>
              <a:rPr lang="ru-RU" sz="2000" i="1" dirty="0">
                <a:solidFill>
                  <a:srgbClr val="FF0000"/>
                </a:solidFill>
                <a:latin typeface="Arial Black" panose="020B0A04020102020204" pitchFamily="34" charset="0"/>
                <a:ea typeface="Calibri" panose="020F0502020204030204" pitchFamily="34" charset="0"/>
              </a:rPr>
              <a:t>на плавательное судно, </a:t>
            </a:r>
            <a:r>
              <a:rPr lang="ru-RU" sz="2000" i="1" dirty="0" smtClean="0">
                <a:solidFill>
                  <a:srgbClr val="FF0000"/>
                </a:solidFill>
                <a:latin typeface="Arial Black" panose="020B0A04020102020204" pitchFamily="34" charset="0"/>
                <a:ea typeface="Calibri" panose="020F0502020204030204" pitchFamily="34" charset="0"/>
              </a:rPr>
              <a:t>глиссер.</a:t>
            </a:r>
            <a:endParaRPr lang="ru-RU" sz="2000" i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2159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632078" cy="1320800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ВИДЕООТЧЁТ РАБОТЫ КОМПЛЕКСА</a:t>
            </a:r>
            <a:endParaRPr lang="ru-RU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61280" y="1296988"/>
            <a:ext cx="8596668" cy="3880773"/>
          </a:xfrm>
        </p:spPr>
        <p:txBody>
          <a:bodyPr/>
          <a:lstStyle/>
          <a:p>
            <a:r>
              <a:rPr lang="en-US" b="1" dirty="0">
                <a:hlinkClick r:id="rId2"/>
              </a:rPr>
              <a:t>https://disk.yandex.ru/d/HNT8xStMU5tiCw</a:t>
            </a:r>
            <a:endParaRPr lang="ru-RU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91496" y="2151098"/>
            <a:ext cx="4690793" cy="407755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9980" y="1844477"/>
            <a:ext cx="3518096" cy="4690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01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1280</TotalTime>
  <Words>106</Words>
  <Application>Microsoft Office PowerPoint</Application>
  <PresentationFormat>Широкоэкранный</PresentationFormat>
  <Paragraphs>44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2" baseType="lpstr">
      <vt:lpstr>Arial</vt:lpstr>
      <vt:lpstr>Arial Black</vt:lpstr>
      <vt:lpstr>Calibri</vt:lpstr>
      <vt:lpstr>Times New Roman</vt:lpstr>
      <vt:lpstr>Trebuchet MS</vt:lpstr>
      <vt:lpstr>Wingdings 3</vt:lpstr>
      <vt:lpstr>Аспект</vt:lpstr>
      <vt:lpstr>ПЛАВАЮЩИЙ РОБОТ-ЭКОЛОГ  </vt:lpstr>
      <vt:lpstr>ЗАГРЯЗНЕНИЕ ГИДРОСФЕРЫ</vt:lpstr>
      <vt:lpstr>РОБОТЫ - ЭКОЛОГИ</vt:lpstr>
      <vt:lpstr>Презентация PowerPoint</vt:lpstr>
      <vt:lpstr>ВИДЕООТЧЁТ РАБОТЫ КОМПЛЕКСА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ПЛАВАЮЩИЙ РОБОТ-ЭКОЛОГ</dc:title>
  <dc:creator>User</dc:creator>
  <cp:lastModifiedBy>User</cp:lastModifiedBy>
  <cp:revision>11</cp:revision>
  <dcterms:created xsi:type="dcterms:W3CDTF">2021-11-02T13:42:52Z</dcterms:created>
  <dcterms:modified xsi:type="dcterms:W3CDTF">2021-11-10T14:47:33Z</dcterms:modified>
</cp:coreProperties>
</file>