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64" r:id="rId6"/>
    <p:sldId id="265" r:id="rId7"/>
    <p:sldId id="266" r:id="rId8"/>
    <p:sldId id="279" r:id="rId9"/>
    <p:sldId id="271" r:id="rId10"/>
    <p:sldId id="261" r:id="rId11"/>
    <p:sldId id="263" r:id="rId12"/>
    <p:sldId id="280" r:id="rId13"/>
    <p:sldId id="273" r:id="rId14"/>
    <p:sldId id="286" r:id="rId15"/>
    <p:sldId id="274" r:id="rId16"/>
    <p:sldId id="275" r:id="rId17"/>
    <p:sldId id="283" r:id="rId18"/>
    <p:sldId id="284" r:id="rId19"/>
    <p:sldId id="277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69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37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584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2321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159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3967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137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19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85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8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114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005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06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30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896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102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56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1E81D0E-C254-489E-B606-9259F3E8274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613EDD7-E76E-4ABE-80A8-E136F15DB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8730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liyan.ru/archives/6738" TargetMode="External"/><Relationship Id="rId2" Type="http://schemas.openxmlformats.org/officeDocument/2006/relationships/hyperlink" Target="http://militaryarticle.ru/tekhnika-i-vooruzhenie/2008/11712-jekranoplan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iveinternet.ru/users/amayfaar/post14327233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300766"/>
            <a:ext cx="12192000" cy="3065172"/>
          </a:xfrm>
        </p:spPr>
        <p:txBody>
          <a:bodyPr>
            <a:normAutofit fontScale="90000"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 областной научный форум молодых исследователей </a:t>
            </a:r>
            <a:r>
              <a:rPr lang="ru-RU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«Шаг в </a:t>
            </a: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будущее»</a:t>
            </a:r>
            <a:b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1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«Гибридные </a:t>
            </a:r>
            <a:r>
              <a:rPr lang="ru-RU" sz="4000" b="1" dirty="0" err="1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экранопланы</a:t>
            </a:r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транспортное средство ХХ</a:t>
            </a:r>
            <a:r>
              <a:rPr lang="en-US" sz="4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века»</a:t>
            </a:r>
            <a:r>
              <a:rPr lang="ru-RU" sz="4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45545" y="4584879"/>
            <a:ext cx="6258319" cy="1674254"/>
          </a:xfrm>
        </p:spPr>
        <p:txBody>
          <a:bodyPr>
            <a:noAutofit/>
          </a:bodyPr>
          <a:lstStyle/>
          <a:p>
            <a:r>
              <a:rPr lang="ru-RU" sz="20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Автор: Колос Максим </a:t>
            </a:r>
            <a:r>
              <a:rPr lang="ru-RU" sz="2000" b="1" cap="all" dirty="0" smtClean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Алексеевич</a:t>
            </a:r>
            <a:r>
              <a:rPr lang="ru-RU" sz="2000" cap="all" dirty="0">
                <a:ln w="3175" cmpd="sng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3175" cmpd="sng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 </a:t>
            </a:r>
            <a:r>
              <a:rPr lang="ru-RU" sz="2000" b="1" cap="all" dirty="0" smtClean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ru-RU" sz="20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класса</a:t>
            </a:r>
            <a:r>
              <a:rPr lang="ru-RU" sz="2000" b="1" cap="all" dirty="0" smtClean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13 лет</a:t>
            </a:r>
            <a:r>
              <a:rPr lang="ru-RU" sz="2000" cap="all" dirty="0">
                <a:ln w="3175" cmpd="sng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3175" cmpd="sng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МАОУ «</a:t>
            </a:r>
            <a:r>
              <a:rPr lang="ru-RU" sz="2000" b="1" cap="all" dirty="0" err="1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Молозоркальцевская</a:t>
            </a:r>
            <a:r>
              <a:rPr lang="ru-RU" sz="20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СОШ», Тобольский </a:t>
            </a:r>
            <a:r>
              <a:rPr lang="ru-RU" sz="2000" b="1" cap="all" dirty="0" smtClean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район, Тюменская область.</a:t>
            </a:r>
            <a:r>
              <a:rPr lang="ru-RU" sz="2000" cap="all" dirty="0">
                <a:ln w="3175" cmpd="sng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3175" cmpd="sng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8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876" y="6523461"/>
            <a:ext cx="8534400" cy="15070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84211" y="270456"/>
            <a:ext cx="10739349" cy="888643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4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44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бласть </a:t>
            </a:r>
            <a:r>
              <a:rPr lang="ru-RU" sz="4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использования</a:t>
            </a:r>
            <a:endParaRPr lang="ru-RU" sz="4400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62163" y="1036749"/>
            <a:ext cx="5451542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err="1" smtClean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Экранопланы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стоит использовать на крупных озерах, морях, океанах, на относительно прямых и широких реках, равнинной степи</a:t>
            </a:r>
            <a:endParaRPr lang="ru-R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dic.academic.ru/pictures/wiki/files/87/WIK_Type_A_v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41" y="1037594"/>
            <a:ext cx="5549163" cy="278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f02-cdn.avsim.su/forum/uploads/monthly_11_2010/post-51173-0-02145200-128992006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163" y="3819643"/>
            <a:ext cx="5451542" cy="284244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574740" y="4082603"/>
            <a:ext cx="5484769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 smtClean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Экранолеты</a:t>
            </a:r>
            <a:r>
              <a:rPr lang="ru-RU" sz="2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стоит применять на крупных реках с местными сужениями и крупными поворотами русла, болотистой местностью ,над арктическими пустынями, тундрой,  лесостепью и холмистой степью</a:t>
            </a:r>
            <a:endParaRPr lang="ru-R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0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 descr="https://pp.vk.me/c623125/v623125137/315be/w4ONlCf9uf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1133340"/>
            <a:ext cx="5034008" cy="5422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pp.vk.me/c623125/v623125137/3158c/a9m3szghHZI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06" y="1133341"/>
            <a:ext cx="5241700" cy="5422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73488" y="180202"/>
            <a:ext cx="11204618" cy="784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Половодье. Тобольский район</a:t>
            </a:r>
            <a:endParaRPr lang="ru-RU" sz="4400" dirty="0">
              <a:solidFill>
                <a:srgbClr val="FF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8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684212" y="1152766"/>
          <a:ext cx="10996928" cy="4447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9232"/>
                <a:gridCol w="2749232"/>
                <a:gridCol w="2749232"/>
                <a:gridCol w="2749232"/>
              </a:tblGrid>
              <a:tr h="1337498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Arial Black" panose="020B0A04020102020204" pitchFamily="34" charset="0"/>
                        </a:rPr>
                        <a:t>Показатели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7750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Расстояние (км)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1000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1000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1000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7750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Скорость (км/час)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265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60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250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77750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 Black" panose="020B0A04020102020204" pitchFamily="34" charset="0"/>
                        </a:rPr>
                        <a:t>Время в пути (час)</a:t>
                      </a:r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3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16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4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77750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Цена билета (</a:t>
                      </a:r>
                      <a:r>
                        <a:rPr lang="ru-RU" sz="2000" dirty="0" err="1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руб</a:t>
                      </a: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)</a:t>
                      </a:r>
                      <a:endParaRPr lang="ru-RU" sz="2000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9600</a:t>
                      </a:r>
                      <a:endParaRPr lang="ru-RU" sz="2400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3300</a:t>
                      </a:r>
                      <a:endParaRPr lang="ru-RU" sz="2400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3200</a:t>
                      </a:r>
                      <a:endParaRPr lang="ru-RU" sz="2400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72965" y="19425"/>
            <a:ext cx="112673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Сравнительные показатели  применения транспортных средств на маршруте </a:t>
            </a:r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(1000 км)</a:t>
            </a:r>
          </a:p>
          <a:p>
            <a:pPr algn="ctr"/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6" descr="http://www.whichbudget.com/blog/images/stories/utair_atr42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5781" y="1152767"/>
            <a:ext cx="2743200" cy="1307097"/>
          </a:xfrm>
          <a:prstGeom prst="rect">
            <a:avLst/>
          </a:prstGeom>
          <a:noFill/>
          <a:effectLst>
            <a:glow rad="228600">
              <a:srgbClr val="4BACC6">
                <a:satMod val="175000"/>
                <a:alpha val="40000"/>
              </a:srgbClr>
            </a:glow>
          </a:effectLst>
        </p:spPr>
      </p:pic>
      <p:pic>
        <p:nvPicPr>
          <p:cNvPr id="7" name="Picture 8" descr="http://adt.by/images/stories/gazeta/635/rb/1_big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981" y="1152768"/>
            <a:ext cx="2717442" cy="1307096"/>
          </a:xfrm>
          <a:prstGeom prst="rect">
            <a:avLst/>
          </a:prstGeom>
          <a:noFill/>
          <a:effectLst>
            <a:glow rad="228600">
              <a:srgbClr val="4BACC6">
                <a:satMod val="175000"/>
                <a:alpha val="40000"/>
              </a:srgbClr>
            </a:glow>
          </a:effectLst>
        </p:spPr>
      </p:pic>
      <p:pic>
        <p:nvPicPr>
          <p:cNvPr id="8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28090" y="1152766"/>
            <a:ext cx="2601533" cy="1307097"/>
          </a:xfrm>
          <a:prstGeom prst="rect">
            <a:avLst/>
          </a:prstGeom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854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6980631"/>
              </p:ext>
            </p:extLst>
          </p:nvPr>
        </p:nvGraphicFramePr>
        <p:xfrm>
          <a:off x="348753" y="1390919"/>
          <a:ext cx="11331776" cy="4962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1776"/>
              </a:tblGrid>
              <a:tr h="498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i="1" spc="-2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экранного эффекта. </a:t>
                      </a:r>
                      <a:endParaRPr lang="ru-RU" sz="2400" dirty="0" smtClean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112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i="1" spc="-20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лучшего соотношения «полезная нагрузка – масса транспортного средства»,</a:t>
                      </a:r>
                      <a:endParaRPr lang="ru-RU" sz="2400" dirty="0" smtClean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4989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i="1" spc="-20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за счет лучшей топливной эффективности, </a:t>
                      </a:r>
                      <a:endParaRPr lang="ru-RU" sz="2400" dirty="0" smtClean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4989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i="1" spc="-20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сокращения эксплуатационных затрат, </a:t>
                      </a:r>
                      <a:endParaRPr lang="ru-RU" sz="2400" dirty="0" smtClean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8112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i="1" spc="-20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существенно меньших капиталовложений в обустройство портов, </a:t>
                      </a:r>
                      <a:endParaRPr lang="ru-RU" sz="2400" dirty="0" smtClean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8112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i="1" spc="-2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использования уже созданных природой транспортных магистралей, </a:t>
                      </a:r>
                      <a:endParaRPr lang="ru-RU" sz="2400" dirty="0" smtClean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861242">
                <a:tc>
                  <a:txBody>
                    <a:bodyPr/>
                    <a:lstStyle/>
                    <a:p>
                      <a:pPr algn="ctr"/>
                      <a:r>
                        <a:rPr lang="ru-RU" sz="2400" i="1" spc="-20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за счет лучших экологических качеств.</a:t>
                      </a:r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305733" y="224563"/>
            <a:ext cx="7417816" cy="843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sz="4400" b="1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кономичность</a:t>
            </a:r>
            <a:endParaRPr lang="ru-RU" sz="4400" dirty="0">
              <a:solidFill>
                <a:srgbClr val="FF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60.fastpic.ru/big/2013/1029/e8/363ed5425723ee8f0550d37e329c2ee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44" y="2217966"/>
            <a:ext cx="5460642" cy="43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www.ekranoplan-ru.narod.ru/C3/image00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13" y="2217965"/>
            <a:ext cx="5318975" cy="43482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35545" y="463640"/>
            <a:ext cx="113357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Техническое обоснование проекта</a:t>
            </a:r>
            <a:endParaRPr lang="ru-RU" sz="5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4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303" y="373487"/>
            <a:ext cx="11745533" cy="604019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</a:t>
            </a:r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Экранолеты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некоторым основным показателям, имеют значительное преимущество - способность двигаться не только на экране, но и летать как обычный </a:t>
            </a:r>
            <a: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самолет. 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Подобное преимущество прекрасно подходит для  спасательных операций, экстренной быстрой доставки грузов, пассажирских перевозок. </a:t>
            </a:r>
            <a:endParaRPr lang="ru-RU" sz="3600" b="1" i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36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образом, проанализировав технические качества существующих </a:t>
            </a:r>
            <a:r>
              <a:rPr lang="ru-RU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экранопланов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экранолетов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мы пришли  к выводу, что данный вид транспорта перспективен в использовании. </a:t>
            </a:r>
            <a:endParaRPr lang="ru-RU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616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4364" y="286555"/>
            <a:ext cx="10713591" cy="1130121"/>
          </a:xfrm>
        </p:spPr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Мой </a:t>
            </a:r>
            <a:r>
              <a:rPr lang="ru-RU" sz="4400" b="1" dirty="0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экранолёт</a:t>
            </a:r>
            <a:r>
              <a:rPr lang="ru-RU" sz="4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«СПАСАТЕЛЬ</a:t>
            </a:r>
            <a:r>
              <a:rPr lang="ru-RU" sz="4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4400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C:\Documents and Settings\Lanos\Рабочий стол\Модель\SDC137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606" y="1171977"/>
            <a:ext cx="5214313" cy="267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8987" y="1171977"/>
            <a:ext cx="4134118" cy="267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Lanos\Рабочий стол\ЛУНА\IMG_75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364" y="4091425"/>
            <a:ext cx="5188555" cy="263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CIM\105___12\IMG_04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8987" y="4185634"/>
            <a:ext cx="4134119" cy="253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58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31" y="-459287"/>
            <a:ext cx="12556749" cy="128353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 техники для выполнения спасательных работ спроектированных изготовленных в нашей школе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3341" y="824249"/>
            <a:ext cx="9942489" cy="57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88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78327"/>
            <a:ext cx="10919653" cy="1503608"/>
          </a:xfrm>
        </p:spPr>
        <p:txBody>
          <a:bodyPr>
            <a:normAutofit fontScale="90000"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31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втономная передвижная водомётная пушка, для тушения сложных пожаров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.(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2015)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14020"/>
          <a:stretch/>
        </p:blipFill>
        <p:spPr bwMode="auto">
          <a:xfrm>
            <a:off x="1519707" y="1107583"/>
            <a:ext cx="922290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3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4643" y="-384313"/>
            <a:ext cx="9168217" cy="1668981"/>
          </a:xfrm>
        </p:spPr>
        <p:txBody>
          <a:bodyPr/>
          <a:lstStyle/>
          <a:p>
            <a:pPr marL="914400" lvl="2" indent="0" algn="ctr">
              <a:spcAft>
                <a:spcPts val="0"/>
              </a:spcAft>
              <a:buNone/>
            </a:pPr>
            <a:r>
              <a:rPr lang="ru-RU" sz="4400" b="1" dirty="0">
                <a:ln w="902" cap="flat" cmpd="sng" algn="ctr">
                  <a:solidFill>
                    <a:srgbClr val="1747FF">
                      <a:alpha val="5500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01600" dist="76200" dir="5400000" sx="0" sy="0">
                    <a:srgbClr val="1747FF">
                      <a:alpha val="74000"/>
                    </a:srgbClr>
                  </a:outerShdw>
                </a:effectLst>
                <a:latin typeface="Arial Black" panose="020B0A04020102020204" pitchFamily="34" charset="0"/>
              </a:rPr>
              <a:t>Список литературы:</a:t>
            </a:r>
            <a:endParaRPr lang="ru-RU" sz="4400" dirty="0">
              <a:solidFill>
                <a:srgbClr val="FF000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5530" y="613714"/>
            <a:ext cx="12006470" cy="643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.Васильев Э. В. Транспортные суда –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экранопланы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Концепция транспортных систем на базе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экранопланов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Нижний Новгород,- 2008.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.«Крылья России», документальный сериал, фильм 11 «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Экранопланы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На грани двух стихий», Студия документального кино «Крылья России». Режиссёр сериала: Андрей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Кулясов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.«Корабли, умеющие летать,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Экранопланы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советского ВМФ» Приложение к журналу «Моделист-Конструктор» «Морская коллекция», №8, 2010.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.Петров Г.Ф. Гидросамолёты и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экранопланы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России 1910-1999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г.г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(электронная версия  http://airspot.ru/library/book/gidrosamolety-i-ekranoplany-rossii-1910-1999-petrov-g-f).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.П. Качур.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Экранопланы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Прошлое, настоящее, будущее. «техника и вооружение № 3, 2008 (статья размещена 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http://militaryarticle.ru/tekhnika-i-vooruzhenie/2008/11712-jekranoplany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0"/>
            <a:r>
              <a:rPr lang="ru-RU" altLang="ru-RU" dirty="0">
                <a:solidFill>
                  <a:prstClr val="black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altLang="ru-RU" dirty="0" smtClean="0">
                <a:solidFill>
                  <a:prstClr val="black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.Экранопланы</a:t>
            </a:r>
            <a:r>
              <a:rPr lang="ru-RU" altLang="ru-RU" dirty="0">
                <a:solidFill>
                  <a:prstClr val="black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dirty="0" smtClean="0">
                <a:solidFill>
                  <a:prstClr val="black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Белавин </a:t>
            </a:r>
            <a:r>
              <a:rPr lang="ru-RU" altLang="ru-RU" dirty="0">
                <a:solidFill>
                  <a:prstClr val="black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Н.И</a:t>
            </a:r>
            <a:r>
              <a:rPr lang="ru-RU" altLang="ru-RU" dirty="0" smtClean="0">
                <a:solidFill>
                  <a:prstClr val="black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Судостроение</a:t>
            </a:r>
            <a:r>
              <a:rPr lang="ru-RU" altLang="ru-RU" dirty="0">
                <a:solidFill>
                  <a:prstClr val="black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1977 </a:t>
            </a:r>
            <a:r>
              <a:rPr lang="ru-RU" altLang="ru-RU" dirty="0" smtClean="0">
                <a:solidFill>
                  <a:prstClr val="black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7.Экранопланы – транспортные суда XXI века/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А.И.Маскалик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А.И,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Р.А.Нагапетян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др.- СПб.: Судостроение, 2005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8.Энциклопедический словарь юного техника. Сост.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В.Б.Зубков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С.В.Чумаков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- М.: Педагогика, 1980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kumimoji="0" lang="en-US" alt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wikipedia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 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http://www.siliyan.ru/archives/6738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www.liveinternet.ru/users/amayfaar/post143272330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</a:t>
            </a:r>
            <a:r>
              <a:rPr kumimoji="0" lang="en-US" alt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academic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</a:t>
            </a:r>
            <a:r>
              <a:rPr kumimoji="0" lang="en-US" alt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sdelano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alt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livejournal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/672493.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html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505696"/>
            <a:ext cx="8534400" cy="15070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76011" y="489396"/>
            <a:ext cx="11784169" cy="71024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«Невозможное </a:t>
            </a:r>
            <a:r>
              <a:rPr lang="ru-RU" sz="160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</a:t>
            </a:r>
            <a:endParaRPr lang="ru-RU" sz="16000" dirty="0" smtClean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станет </a:t>
            </a:r>
            <a:r>
              <a:rPr lang="ru-RU" sz="160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возможным </a:t>
            </a:r>
            <a:r>
              <a:rPr lang="ru-RU" sz="16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завтра»</a:t>
            </a:r>
            <a:endParaRPr lang="ru-RU" sz="16000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7200" b="1" i="1" dirty="0" smtClean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Циолковский К.Э.</a:t>
            </a:r>
            <a:endParaRPr lang="ru-RU" sz="7200" dirty="0"/>
          </a:p>
        </p:txBody>
      </p:sp>
      <p:pic>
        <p:nvPicPr>
          <p:cNvPr id="9" name="Рисунок 8" descr="Советский экраноплан на Каспийском море. Испытани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1" y="1725769"/>
            <a:ext cx="4712037" cy="234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vpk.name/file/img/podzirey_001_12031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983" y="1725769"/>
            <a:ext cx="4971244" cy="234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E:\Denis\э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365" y="4365938"/>
            <a:ext cx="4712035" cy="22666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3" name="Рисунок 12" descr="http://files.balancer.ru/forums/attaches/38/f3/38f3748a7eb022db169b155cb82baab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80" y="4275786"/>
            <a:ext cx="4948147" cy="2356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13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685800"/>
            <a:ext cx="11331778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Спасибо за внимание</a:t>
            </a:r>
            <a:endParaRPr lang="ru-RU" sz="6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70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521" y="3856267"/>
            <a:ext cx="8534400" cy="1507067"/>
          </a:xfrm>
        </p:spPr>
        <p:txBody>
          <a:bodyPr>
            <a:normAutofit/>
          </a:bodyPr>
          <a:lstStyle/>
          <a:p>
            <a:pPr indent="450215" algn="ctr">
              <a:spcAft>
                <a:spcPts val="0"/>
              </a:spcAft>
            </a:pP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0"/>
            <a:ext cx="12192000" cy="7856113"/>
          </a:xfrm>
        </p:spPr>
        <p:txBody>
          <a:bodyPr>
            <a:normAutofit/>
          </a:bodyPr>
          <a:lstStyle/>
          <a:p>
            <a:pPr indent="450215" algn="ctr">
              <a:spcAft>
                <a:spcPts val="0"/>
              </a:spcAft>
            </a:pPr>
            <a:endParaRPr lang="ru-RU" sz="39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работы</a:t>
            </a:r>
            <a:r>
              <a:rPr lang="ru-RU" sz="4800" b="1" i="1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800" b="1" i="1" dirty="0" smtClean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0" algn="ctr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Выяснить в процессе исследования,  </a:t>
            </a:r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способны ли гибридные </a:t>
            </a:r>
            <a:r>
              <a:rPr lang="ru-RU" sz="4800" b="1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экранолёты</a:t>
            </a:r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заменить традиционные летательные аппараты при выполнения полётов в труднодоступные места</a:t>
            </a:r>
            <a:r>
              <a:rPr lang="ru-RU" sz="48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0" algn="ctr">
              <a:spcAft>
                <a:spcPts val="0"/>
              </a:spcAft>
              <a:buNone/>
            </a:pPr>
            <a:endParaRPr lang="ru-RU" sz="3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endParaRPr lang="ru-RU" sz="4000" b="1" i="1" dirty="0" smtClean="0">
              <a:solidFill>
                <a:srgbClr val="FF0000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1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6761406"/>
            <a:ext cx="8534400" cy="108182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497" y="0"/>
            <a:ext cx="12067503" cy="6549261"/>
          </a:xfrm>
        </p:spPr>
        <p:txBody>
          <a:bodyPr>
            <a:normAutofit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sz="44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</a:t>
            </a:r>
            <a:r>
              <a:rPr lang="ru-RU" sz="44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исследования</a:t>
            </a:r>
          </a:p>
          <a:p>
            <a:pPr indent="0" algn="ctr">
              <a:spcAft>
                <a:spcPts val="0"/>
              </a:spcAft>
              <a:buNone/>
            </a:pPr>
            <a:endParaRPr lang="ru-RU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endParaRPr lang="ru-RU" sz="3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endParaRPr lang="ru-RU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endParaRPr lang="ru-RU" sz="3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ru-RU" sz="3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Способность к быстрому реагированию в экстремальных </a:t>
            </a:r>
            <a:r>
              <a:rPr lang="ru-RU" sz="3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ситуациях,</a:t>
            </a:r>
          </a:p>
          <a:p>
            <a:pPr indent="0" algn="ctr">
              <a:spcAft>
                <a:spcPts val="0"/>
              </a:spcAft>
              <a:buNone/>
            </a:pPr>
            <a:r>
              <a:rPr lang="ru-RU" sz="3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3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обильность</a:t>
            </a:r>
            <a:r>
              <a:rPr lang="ru-RU" sz="3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доступность,</a:t>
            </a:r>
            <a:endParaRPr lang="ru-RU" sz="3000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ru-RU" sz="3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3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тсутствие </a:t>
            </a:r>
            <a:r>
              <a:rPr lang="ru-RU" sz="3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необходимости создания специальных объектах наземной инфраструктуры.</a:t>
            </a:r>
            <a:endParaRPr lang="ru-RU" sz="3000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http://www.rivreg.ru/data/100years/foto/Prive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1004552"/>
            <a:ext cx="5260504" cy="282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://govorim-vsem.ru/img/upload/6/f/7/4/30f8540c9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16" y="1004552"/>
            <a:ext cx="5087155" cy="28204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9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4212" y="1468191"/>
            <a:ext cx="5306096" cy="23775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2382593" y="499006"/>
            <a:ext cx="8178084" cy="784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 экрана</a:t>
            </a:r>
            <a:endParaRPr lang="ru-RU" sz="4400" dirty="0">
              <a:solidFill>
                <a:srgbClr val="FF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://www.editinternational.com/images/gallery/07-wigonwater_low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71" y="1468191"/>
            <a:ext cx="5183746" cy="236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upload.wikimedia.org/wikipedia/commons/thumb/8/85/Wing-in-ground-effect-aircraft-DIA.jpg/300px-Wing-in-ground-effect-aircraft-DI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4134118"/>
            <a:ext cx="5306096" cy="249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upload.wikimedia.org/wikipedia/commons/thumb/5/53/Wig18.gif/300px-Wig18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513" y="4169302"/>
            <a:ext cx="5147503" cy="2463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0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84212" y="555643"/>
            <a:ext cx="8534400" cy="1390919"/>
          </a:xfrm>
        </p:spPr>
        <p:txBody>
          <a:bodyPr/>
          <a:lstStyle/>
          <a:p>
            <a:pPr indent="0">
              <a:spcAft>
                <a:spcPts val="0"/>
              </a:spcAft>
              <a:buNone/>
            </a:pPr>
            <a:endParaRPr lang="ru-RU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79560" y="170922"/>
            <a:ext cx="103768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4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Первые </a:t>
            </a:r>
            <a:r>
              <a:rPr lang="ru-RU" sz="4400" dirty="0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экранопланы</a:t>
            </a:r>
            <a:endParaRPr lang="ru-RU" sz="4400" dirty="0">
              <a:solidFill>
                <a:srgbClr val="FF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44" y="1109434"/>
            <a:ext cx="3434367" cy="4884965"/>
          </a:xfrm>
          <a:prstGeom prst="rect">
            <a:avLst/>
          </a:prstGeom>
        </p:spPr>
      </p:pic>
      <p:pic>
        <p:nvPicPr>
          <p:cNvPr id="8" name="Рисунок 7" descr="http://photo.qip.ru/photo/slavaam/2953189/xlarge/7656924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05" y="1109434"/>
            <a:ext cx="5734050" cy="279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keyway.ca/jpg/ade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05" y="4069697"/>
            <a:ext cx="5734050" cy="25234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262130" y="6069926"/>
            <a:ext cx="33098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err="1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Клемент</a:t>
            </a:r>
            <a:r>
              <a:rPr lang="ru-RU" sz="2800" i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Адер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5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26634" y="479738"/>
            <a:ext cx="11138594" cy="133618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3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Ростислав Евгеньевич Алексеев</a:t>
            </a:r>
            <a:endParaRPr lang="ru-RU" sz="6300" dirty="0" smtClean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Ростислав Евгеньевич Алексеев. Фото: www.nnm.me/blogs/Ser-ser/alekseev-rostislav-evgenevich/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3" y="1378041"/>
            <a:ext cx="6218865" cy="5203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ss-op.ru/files/photos/ekrplan/km/k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872" y="1378040"/>
            <a:ext cx="4507607" cy="238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Русские монстры — экранопланы (37 фото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872" y="4146997"/>
            <a:ext cx="4507606" cy="2434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15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1734" y="235001"/>
            <a:ext cx="9992374" cy="99167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400" b="1" dirty="0" err="1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Экранопланы</a:t>
            </a:r>
            <a:r>
              <a:rPr lang="ru-RU" sz="44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</a:t>
            </a:r>
            <a:endParaRPr lang="ru-RU" sz="4400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4" descr="E:\Denis\э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7921" y="1056387"/>
            <a:ext cx="5151549" cy="27798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6" name="Рисунок 5" descr="http://www.poshspace.ru/images/2011/03/ekranoyacht-flying-yacht-concept-0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4082603"/>
            <a:ext cx="5085523" cy="256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rivreg.ru/data/100years/foto/Prive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921" y="4082603"/>
            <a:ext cx="5151549" cy="256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picshare.ru/uploads/130113/7iMUEiKdQM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1056388"/>
            <a:ext cx="5085524" cy="2884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17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0"/>
            <a:ext cx="10996926" cy="61722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Критерии сравнения</a:t>
            </a:r>
            <a:endParaRPr lang="ru-RU" sz="4400" b="1" i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5200" b="1" i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 </a:t>
            </a:r>
            <a:r>
              <a:rPr lang="ru-RU" sz="52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использования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5200" b="1" i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52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ётные возможности</a:t>
            </a:r>
            <a:endParaRPr lang="ru-RU" sz="5200" b="1" i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52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Экономичность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52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Скорость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5200" b="1" i="1" dirty="0" err="1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Безоасность</a:t>
            </a:r>
            <a:endParaRPr lang="ru-RU" sz="5200" b="1" i="1" dirty="0" smtClean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sz="5200" b="1" i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sz="43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422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1545</TotalTime>
  <Words>424</Words>
  <Application>Microsoft Office PowerPoint</Application>
  <PresentationFormat>Широкоэкранный</PresentationFormat>
  <Paragraphs>83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 Black</vt:lpstr>
      <vt:lpstr>Calibri</vt:lpstr>
      <vt:lpstr>Century Gothic</vt:lpstr>
      <vt:lpstr>Times New Roman</vt:lpstr>
      <vt:lpstr>Verdana</vt:lpstr>
      <vt:lpstr>Wingdings 3</vt:lpstr>
      <vt:lpstr>Сектор</vt:lpstr>
      <vt:lpstr>ХIХ областной научный форум молодых исследователей  «Шаг в будущее»  «Гибридные экранопланы – транспортное средство ХХI века»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Модели техники для выполнения спасательных работ спроектированных изготовленных в нашей школе.</vt:lpstr>
      <vt:lpstr>Автономная передвижная водомётная пушка, для тушения сложных пожаров.(2015)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Международная олимпиада  по истории авиации и воздухоплавания имени Мажайского  Историко-исследовательская работа:   «Каковы преимущества у экранолётов перед экранопланами?»</dc:title>
  <dc:creator>Admin</dc:creator>
  <cp:lastModifiedBy>Admin</cp:lastModifiedBy>
  <cp:revision>76</cp:revision>
  <dcterms:created xsi:type="dcterms:W3CDTF">2016-04-09T12:07:25Z</dcterms:created>
  <dcterms:modified xsi:type="dcterms:W3CDTF">2016-11-01T00:08:06Z</dcterms:modified>
</cp:coreProperties>
</file>