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6" r:id="rId2"/>
    <p:sldId id="269" r:id="rId3"/>
    <p:sldId id="270" r:id="rId4"/>
    <p:sldId id="271" r:id="rId5"/>
    <p:sldId id="273" r:id="rId6"/>
    <p:sldId id="275" r:id="rId7"/>
    <p:sldId id="274" r:id="rId8"/>
    <p:sldId id="276" r:id="rId9"/>
    <p:sldId id="277" r:id="rId10"/>
    <p:sldId id="278" r:id="rId11"/>
    <p:sldId id="27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-394" y="-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58B47E-6CC1-4FA0-8D53-16E46B0FC091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F88C90-A991-4C59-AB25-F271903975E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010462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8C90-A991-4C59-AB25-F271903975EE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65481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8C90-A991-4C59-AB25-F271903975E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135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8C90-A991-4C59-AB25-F271903975EE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7593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8C90-A991-4C59-AB25-F271903975EE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968195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8C90-A991-4C59-AB25-F271903975EE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69899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8C90-A991-4C59-AB25-F271903975EE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0630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8C90-A991-4C59-AB25-F271903975E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67149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8C90-A991-4C59-AB25-F271903975E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86940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8C90-A991-4C59-AB25-F271903975EE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66140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8C90-A991-4C59-AB25-F271903975EE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33508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F88C90-A991-4C59-AB25-F271903975EE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63113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D4CC-8817-4BB5-B102-B4D1C1CADBA1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91ED-9502-4014-96EA-555DD965EA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01797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D4CC-8817-4BB5-B102-B4D1C1CADBA1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91ED-9502-4014-96EA-555DD965EA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1489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D4CC-8817-4BB5-B102-B4D1C1CADBA1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91ED-9502-4014-96EA-555DD965EA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927874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D4CC-8817-4BB5-B102-B4D1C1CADBA1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91ED-9502-4014-96EA-555DD965EA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5070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D4CC-8817-4BB5-B102-B4D1C1CADBA1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91ED-9502-4014-96EA-555DD965EA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7107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D4CC-8817-4BB5-B102-B4D1C1CADBA1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91ED-9502-4014-96EA-555DD965EA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284974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D4CC-8817-4BB5-B102-B4D1C1CADBA1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91ED-9502-4014-96EA-555DD965EA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69714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D4CC-8817-4BB5-B102-B4D1C1CADBA1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91ED-9502-4014-96EA-555DD965EA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323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D4CC-8817-4BB5-B102-B4D1C1CADBA1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91ED-9502-4014-96EA-555DD965EA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91007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D4CC-8817-4BB5-B102-B4D1C1CADBA1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91ED-9502-4014-96EA-555DD965EA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38267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A6D4CC-8817-4BB5-B102-B4D1C1CADBA1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2E91ED-9502-4014-96EA-555DD965EA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651448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A6D4CC-8817-4BB5-B102-B4D1C1CADBA1}" type="datetimeFigureOut">
              <a:rPr lang="ru-RU" smtClean="0"/>
              <a:pPr/>
              <a:t>16.04.2019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E91ED-9502-4014-96EA-555DD965EA1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4713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c.pxhere.com/photos/b6/85/gears_logo_concept_expressionless_blank_untitled_form_presentation-922969.jpg!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" t="6330" r="8297" b="9226"/>
          <a:stretch/>
        </p:blipFill>
        <p:spPr bwMode="auto">
          <a:xfrm>
            <a:off x="-9055" y="0"/>
            <a:ext cx="12201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603566" y="1374142"/>
            <a:ext cx="6096000" cy="4109715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lnSpc>
                <a:spcPct val="114000"/>
              </a:lnSpc>
              <a:spcAft>
                <a:spcPts val="0"/>
              </a:spcAft>
            </a:pPr>
            <a:r>
              <a:rPr lang="ru-RU" sz="25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Опыт </a:t>
            </a:r>
            <a:r>
              <a:rPr lang="ru-RU" sz="2500" b="1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работы в реализации </a:t>
            </a:r>
            <a:r>
              <a:rPr lang="ru-RU" sz="25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разноуровневой (ступенчатой) дополнительной общеобразовательной общеразвивающей программы «РОБОТОТЕХНИКА»</a:t>
            </a:r>
            <a:endParaRPr lang="ru-RU" sz="2500" dirty="0" smtClean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ctr">
              <a:lnSpc>
                <a:spcPct val="114000"/>
              </a:lnSpc>
              <a:spcAft>
                <a:spcPts val="0"/>
              </a:spcAft>
            </a:pPr>
            <a:endParaRPr lang="ru-RU" sz="400" b="1" dirty="0" smtClean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indent="450215" algn="ctr">
              <a:lnSpc>
                <a:spcPct val="114000"/>
              </a:lnSpc>
              <a:spcAft>
                <a:spcPts val="0"/>
              </a:spcAft>
            </a:pPr>
            <a:r>
              <a:rPr lang="ru-RU" sz="25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Разработка и внедрение новых направлений в использовании ресурса</a:t>
            </a:r>
            <a:r>
              <a:rPr lang="ru-RU" sz="25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MT"/>
                <a:cs typeface="Arial" panose="020B0604020202020204" pitchFamily="34" charset="0"/>
              </a:rPr>
              <a:t> </a:t>
            </a:r>
            <a:r>
              <a:rPr lang="en-US" sz="25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MT"/>
                <a:cs typeface="Arial" panose="020B0604020202020204" pitchFamily="34" charset="0"/>
              </a:rPr>
              <a:t>LEGO</a:t>
            </a:r>
            <a:endParaRPr lang="ru-RU" sz="2500" dirty="0">
              <a:solidFill>
                <a:srgbClr val="007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7446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c.pxhere.com/photos/b6/85/gears_logo_concept_expressionless_blank_untitled_form_presentation-922969.jpg!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" t="6330" r="8297" b="9226"/>
          <a:stretch/>
        </p:blipFill>
        <p:spPr bwMode="auto">
          <a:xfrm>
            <a:off x="0" y="0"/>
            <a:ext cx="12201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569" y="139957"/>
            <a:ext cx="6883651" cy="2852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b="1" u="sng" dirty="0" smtClean="0">
                <a:solidFill>
                  <a:srgbClr val="C00000"/>
                </a:solidFill>
                <a:effectLst/>
                <a:latin typeface="Arial Black" pitchFamily="34" charset="0"/>
                <a:ea typeface="Calibri" panose="020F0502020204030204" pitchFamily="34" charset="0"/>
              </a:rPr>
              <a:t>III</a:t>
            </a:r>
            <a:r>
              <a:rPr lang="ru-RU" b="1" u="sng" dirty="0" smtClean="0">
                <a:solidFill>
                  <a:srgbClr val="C00000"/>
                </a:solidFill>
                <a:effectLst/>
                <a:latin typeface="Arial Black" pitchFamily="34" charset="0"/>
                <a:ea typeface="Calibri" panose="020F0502020204030204" pitchFamily="34" charset="0"/>
              </a:rPr>
              <a:t> «Продвинутый уровень» </a:t>
            </a:r>
          </a:p>
          <a:p>
            <a:pPr algn="ctr">
              <a:lnSpc>
                <a:spcPct val="114000"/>
              </a:lnSpc>
            </a:pPr>
            <a:r>
              <a:rPr lang="ru-RU" b="1" u="sng" dirty="0" smtClean="0">
                <a:solidFill>
                  <a:srgbClr val="C00000"/>
                </a:solidFill>
                <a:effectLst/>
                <a:latin typeface="Arial Black" pitchFamily="34" charset="0"/>
                <a:ea typeface="Calibri" panose="020F0502020204030204" pitchFamily="34" charset="0"/>
              </a:rPr>
              <a:t>5 ступень </a:t>
            </a:r>
          </a:p>
          <a:p>
            <a:pPr algn="ctr">
              <a:lnSpc>
                <a:spcPct val="114000"/>
              </a:lnSpc>
            </a:pPr>
            <a:endParaRPr lang="ru-RU" sz="500" b="1" u="sng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ru-RU" sz="1500" b="1" dirty="0" smtClean="0"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«КОНСТРУИРОВАНИЕ+ПРОГРАММИРОВАНИЕ+ИНЖЕНЕРНАЯ КНИГА + 3D МОДЕЛИРОВАНИЕ+НАУЧНО-ТЕХНИЧЕСКИЕ ПРОЕКТЫ»</a:t>
            </a:r>
            <a:r>
              <a:rPr lang="ru-RU" sz="15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является венцом программы на котором дети показывают все свои знания, умения применить их на практике, в виде долгосрочного научно-технического проекта. </a:t>
            </a:r>
            <a:endParaRPr lang="ru-RU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 descr="C:\Users\Admin\Desktop\ФОТО\Творчество\IMG_079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5630" y="3289465"/>
            <a:ext cx="3396345" cy="309946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 descr="C:\Documents and Settings\Lanos\Рабочий стол\Новая папка\IMG_2821.JPG"/>
          <p:cNvPicPr/>
          <p:nvPr/>
        </p:nvPicPr>
        <p:blipFill rotWithShape="1">
          <a:blip r:embed="rId5" cstate="print"/>
          <a:srcRect t="22126" r="6131" b="10390"/>
          <a:stretch/>
        </p:blipFill>
        <p:spPr bwMode="auto">
          <a:xfrm>
            <a:off x="7849589" y="3277590"/>
            <a:ext cx="4096986" cy="3099459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28955" y="178657"/>
            <a:ext cx="4334493" cy="271896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 descr="C:\Documents and Settings\Lanos\Рабочий стол\Новая папка\IMG_414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42609" y="3289465"/>
            <a:ext cx="3621974" cy="313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2582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c.pxhere.com/photos/b6/85/gears_logo_concept_expressionless_blank_untitled_form_presentation-922969.jpg!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" t="6330" r="8297" b="9226"/>
          <a:stretch/>
        </p:blipFill>
        <p:spPr bwMode="auto">
          <a:xfrm>
            <a:off x="-9055" y="0"/>
            <a:ext cx="12201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5941" y="193683"/>
            <a:ext cx="677501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Кружковцы </a:t>
            </a:r>
            <a:r>
              <a:rPr lang="ru-RU" b="1" dirty="0" smtClean="0">
                <a:solidFill>
                  <a:srgbClr val="0070C0"/>
                </a:solidFill>
              </a:rPr>
              <a:t>– участники различных конференциях, форумах, соревнованиях. Дважды становились победителями областного научного форума молодых исследователей «Шаг в будущее» были призёрами Российского соревнования юных исследователей «Шаг в будущее – Юниор».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l="12740" r="15027"/>
          <a:stretch/>
        </p:blipFill>
        <p:spPr>
          <a:xfrm>
            <a:off x="3959657" y="2481944"/>
            <a:ext cx="2912293" cy="402929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84427" y="2549785"/>
            <a:ext cx="2813512" cy="3759953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7" name="Рисунок 6" descr="C:\Users\Admin\Desktop\ФОТО\фотомосква\IMG_1121.JPG"/>
          <p:cNvPicPr/>
          <p:nvPr/>
        </p:nvPicPr>
        <p:blipFill>
          <a:blip r:embed="rId6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 l="7092" t="21778" r="25397"/>
          <a:stretch>
            <a:fillRect/>
          </a:stretch>
        </p:blipFill>
        <p:spPr bwMode="auto">
          <a:xfrm>
            <a:off x="7754586" y="178129"/>
            <a:ext cx="3966359" cy="3277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Documents and Settings\Lanos\Рабочий стол\Новая папка\IMG_414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0831" y="3693226"/>
            <a:ext cx="4168239" cy="2838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-277016" y="1615482"/>
            <a:ext cx="732469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Calibri" pitchFamily="34" charset="0"/>
                <a:cs typeface="Arial" pitchFamily="34" charset="0"/>
              </a:rPr>
              <a:t>Участие в финале международной авиатехнической олимпиаде в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Calibri" pitchFamily="34" charset="0"/>
                <a:cs typeface="Arial" pitchFamily="34" charset="0"/>
              </a:rPr>
              <a:t>г. Москве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7669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/>
          <a:srcRect r="44459"/>
          <a:stretch/>
        </p:blipFill>
        <p:spPr>
          <a:xfrm>
            <a:off x="0" y="0"/>
            <a:ext cx="12195577" cy="68585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l="3752" t="1904" r="16356" b="11147"/>
          <a:stretch/>
        </p:blipFill>
        <p:spPr>
          <a:xfrm>
            <a:off x="1853231" y="2649371"/>
            <a:ext cx="4606080" cy="337742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/>
          <a:srcRect t="14311"/>
          <a:stretch/>
        </p:blipFill>
        <p:spPr>
          <a:xfrm>
            <a:off x="310081" y="292854"/>
            <a:ext cx="4285943" cy="3364746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/>
          <a:srcRect l="1967" t="15595" r="14682" b="3919"/>
          <a:stretch/>
        </p:blipFill>
        <p:spPr>
          <a:xfrm>
            <a:off x="7515378" y="2786730"/>
            <a:ext cx="4436198" cy="3213980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 cstate="print"/>
          <a:srcRect l="4056" t="4772" r="2938"/>
          <a:stretch/>
        </p:blipFill>
        <p:spPr>
          <a:xfrm>
            <a:off x="6549146" y="147998"/>
            <a:ext cx="4385383" cy="304207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57829" y="6100475"/>
            <a:ext cx="292022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Кружковое объединение </a:t>
            </a:r>
          </a:p>
          <a:p>
            <a:pPr algn="ctr"/>
            <a:r>
              <a:rPr lang="ru-RU" sz="17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1700" b="1" i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Авиамоделирование</a:t>
            </a:r>
            <a:r>
              <a:rPr lang="ru-RU" sz="17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7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535916" y="6121875"/>
            <a:ext cx="2920223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7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Кружковое объединение </a:t>
            </a:r>
          </a:p>
          <a:p>
            <a:pPr algn="ctr"/>
            <a:r>
              <a:rPr lang="ru-RU" sz="1700" b="1" i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«Робототехника»</a:t>
            </a:r>
            <a:endParaRPr lang="ru-RU" sz="1700" b="1" i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4204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c.pxhere.com/photos/b6/85/gears_logo_concept_expressionless_blank_untitled_form_presentation-922969.jpg!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" t="6330" r="8297" b="9226"/>
          <a:stretch/>
        </p:blipFill>
        <p:spPr bwMode="auto">
          <a:xfrm>
            <a:off x="0" y="0"/>
            <a:ext cx="12201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7516" y="511149"/>
            <a:ext cx="6720689" cy="2177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b="1" dirty="0" smtClean="0">
                <a:solidFill>
                  <a:srgbClr val="FF0000"/>
                </a:solidFill>
                <a:latin typeface="Arial Black" pitchFamily="34" charset="0"/>
              </a:rPr>
              <a:t>       </a:t>
            </a:r>
            <a:r>
              <a:rPr lang="ru-RU" sz="2000" b="1" dirty="0" smtClean="0"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Робототехника</a:t>
            </a:r>
            <a:r>
              <a:rPr lang="ru-RU" sz="2000" dirty="0" smtClean="0"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 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000" dirty="0" smtClean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это прикладная наука, занимающаяся разработкой и эксплуатацией интеллектуальных автоматизированных технических систем для реализации их в различных сферах человеческой деятельности.</a:t>
            </a:r>
            <a:endParaRPr lang="ru-RU" sz="2000" dirty="0">
              <a:solidFill>
                <a:srgbClr val="0070C0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79308" y="3025504"/>
            <a:ext cx="3680233" cy="3680233"/>
          </a:xfrm>
          <a:prstGeom prst="rect">
            <a:avLst/>
          </a:prstGeom>
        </p:spPr>
      </p:pic>
      <p:pic>
        <p:nvPicPr>
          <p:cNvPr id="5" name="Рисунок 4" descr="C:\Documents and Settings\Lanos\Мои документы\А.Цейнер\КРУЖОК\фото ав\IMG_0057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13298" y="2778824"/>
            <a:ext cx="5403886" cy="3669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7618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c.pxhere.com/photos/b6/85/gears_logo_concept_expressionless_blank_untitled_form_presentation-922969.jpg!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" t="6330" r="8297" b="9226"/>
          <a:stretch/>
        </p:blipFill>
        <p:spPr bwMode="auto">
          <a:xfrm>
            <a:off x="-9055" y="14912"/>
            <a:ext cx="12201055" cy="6874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2138" y="229529"/>
            <a:ext cx="64318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Структура р</a:t>
            </a:r>
            <a:r>
              <a:rPr lang="ru-RU" b="1" i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азноуровневой (ступенчатой) </a:t>
            </a:r>
          </a:p>
          <a:p>
            <a:pPr algn="ctr"/>
            <a:r>
              <a:rPr lang="ru-RU" b="1" i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дополнительной общеобразовательной программы</a:t>
            </a:r>
            <a:endParaRPr lang="ru-RU" b="1" i="1" dirty="0">
              <a:solidFill>
                <a:srgbClr val="C00000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 flipH="1">
            <a:off x="362232" y="1658118"/>
            <a:ext cx="1265" cy="386449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363496" y="1658118"/>
            <a:ext cx="813454" cy="0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Прямоугольник 8"/>
          <p:cNvSpPr/>
          <p:nvPr/>
        </p:nvSpPr>
        <p:spPr>
          <a:xfrm>
            <a:off x="1220985" y="1452184"/>
            <a:ext cx="22109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/>
                <a:latin typeface="Arial Black" pitchFamily="34" charset="0"/>
                <a:ea typeface="Calibri" panose="020F0502020204030204" pitchFamily="34" charset="0"/>
              </a:rPr>
              <a:t>«Стартовый»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351271" y="3575454"/>
            <a:ext cx="813456" cy="14912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363494" y="5522614"/>
            <a:ext cx="857491" cy="1333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1164727" y="3388705"/>
            <a:ext cx="16530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/>
                <a:latin typeface="Arial Black" pitchFamily="34" charset="0"/>
                <a:ea typeface="Calibri" panose="020F0502020204030204" pitchFamily="34" charset="0"/>
              </a:rPr>
              <a:t>«Базовый»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64727" y="5296573"/>
            <a:ext cx="2247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  <a:effectLst/>
                <a:latin typeface="Arial Black" pitchFamily="34" charset="0"/>
                <a:ea typeface="Calibri" panose="020F0502020204030204" pitchFamily="34" charset="0"/>
              </a:rPr>
              <a:t>«Продвинутый»</a:t>
            </a:r>
            <a:endParaRPr lang="ru-RU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17440" y="1410991"/>
            <a:ext cx="2582758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500" b="1" u="sng" dirty="0" smtClean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1 ступень </a:t>
            </a:r>
          </a:p>
          <a:p>
            <a:pPr algn="ctr"/>
            <a:r>
              <a:rPr lang="ru-RU" sz="1500" b="1" dirty="0" smtClean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«КОНСТРУРОВАНИЕ» </a:t>
            </a:r>
            <a:endParaRPr lang="ru-RU" sz="1500" b="1" dirty="0">
              <a:solidFill>
                <a:srgbClr val="0070C0"/>
              </a:solidFill>
              <a:latin typeface="Arial Black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2482451" y="3057816"/>
            <a:ext cx="6096000" cy="12464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500" b="1" u="sng" dirty="0" smtClean="0">
                <a:solidFill>
                  <a:srgbClr val="0070C0"/>
                </a:solidFill>
                <a:effectLst/>
                <a:latin typeface="Arial Black" pitchFamily="34" charset="0"/>
                <a:ea typeface="Calibri" panose="020F0502020204030204" pitchFamily="34" charset="0"/>
              </a:rPr>
              <a:t>2 ступень</a:t>
            </a:r>
          </a:p>
          <a:p>
            <a:pPr algn="ctr"/>
            <a:r>
              <a:rPr lang="ru-RU" sz="1500" b="1" dirty="0" smtClean="0">
                <a:solidFill>
                  <a:srgbClr val="0070C0"/>
                </a:solidFill>
                <a:effectLst/>
                <a:latin typeface="Arial Black" pitchFamily="34" charset="0"/>
                <a:ea typeface="Calibri" panose="020F0502020204030204" pitchFamily="34" charset="0"/>
              </a:rPr>
              <a:t> </a:t>
            </a:r>
            <a:r>
              <a:rPr lang="ru-RU" sz="1500" dirty="0" smtClean="0">
                <a:solidFill>
                  <a:srgbClr val="0070C0"/>
                </a:solidFill>
                <a:effectLst/>
                <a:latin typeface="Arial Black" pitchFamily="34" charset="0"/>
                <a:ea typeface="Calibri" panose="020F0502020204030204" pitchFamily="34" charset="0"/>
              </a:rPr>
              <a:t>«</a:t>
            </a:r>
            <a:r>
              <a:rPr lang="ru-RU" sz="1500" b="1" dirty="0" smtClean="0">
                <a:solidFill>
                  <a:srgbClr val="0070C0"/>
                </a:solidFill>
                <a:effectLst/>
                <a:latin typeface="Arial Black" pitchFamily="34" charset="0"/>
                <a:ea typeface="Calibri" panose="020F0502020204030204" pitchFamily="34" charset="0"/>
              </a:rPr>
              <a:t>КОНСТРУИРОВАНИЕ+ПРОГРАММИРОВАНИЕ»</a:t>
            </a:r>
          </a:p>
          <a:p>
            <a:pPr algn="ctr"/>
            <a:r>
              <a:rPr lang="ru-RU" sz="1500" b="1" u="sng" dirty="0" smtClean="0">
                <a:solidFill>
                  <a:srgbClr val="0070C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 ступень</a:t>
            </a:r>
          </a:p>
          <a:p>
            <a:pPr indent="450215" algn="ctr">
              <a:spcAft>
                <a:spcPts val="0"/>
              </a:spcAft>
            </a:pPr>
            <a:r>
              <a:rPr lang="ru-RU" sz="1500" dirty="0" smtClean="0">
                <a:solidFill>
                  <a:srgbClr val="0070C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500" b="1" dirty="0" smtClean="0">
                <a:solidFill>
                  <a:srgbClr val="0070C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КОНСТРУИРОВАНИЕ+ПРОГРАММИРОВАНИЕ</a:t>
            </a:r>
          </a:p>
          <a:p>
            <a:pPr indent="450215" algn="ctr">
              <a:spcAft>
                <a:spcPts val="0"/>
              </a:spcAft>
            </a:pPr>
            <a:r>
              <a:rPr lang="ru-RU" sz="1500" b="1" dirty="0" smtClean="0">
                <a:solidFill>
                  <a:srgbClr val="0070C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+ИНЖЕНЕРНАЯ КНИГА»</a:t>
            </a:r>
            <a:r>
              <a:rPr lang="ru-RU" sz="1500" dirty="0" smtClean="0">
                <a:solidFill>
                  <a:srgbClr val="0070C0"/>
                </a:solidFill>
                <a:effectLst/>
                <a:latin typeface="Arial Black" pitchFamily="34" charset="0"/>
                <a:ea typeface="Calibri" panose="020F0502020204030204" pitchFamily="34" charset="0"/>
              </a:rPr>
              <a:t> </a:t>
            </a:r>
            <a:endParaRPr lang="ru-RU" sz="1500" dirty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356918" y="3708726"/>
            <a:ext cx="7412599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spcAft>
                <a:spcPts val="0"/>
              </a:spcAft>
            </a:pPr>
            <a:endParaRPr lang="ru-RU" sz="15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3149027" y="1672441"/>
            <a:ext cx="800281" cy="162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2482451" y="3593287"/>
            <a:ext cx="701795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V="1">
            <a:off x="2986255" y="5481239"/>
            <a:ext cx="701795" cy="1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Прямоугольник 26"/>
          <p:cNvSpPr/>
          <p:nvPr/>
        </p:nvSpPr>
        <p:spPr>
          <a:xfrm>
            <a:off x="3113410" y="476370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50215" algn="ctr">
              <a:spcAft>
                <a:spcPts val="0"/>
              </a:spcAft>
            </a:pPr>
            <a:r>
              <a:rPr lang="ru-RU" sz="1500" b="1" u="sng" dirty="0" smtClean="0">
                <a:solidFill>
                  <a:srgbClr val="0070C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 ступень </a:t>
            </a:r>
          </a:p>
          <a:p>
            <a:pPr indent="450215" algn="ctr">
              <a:spcAft>
                <a:spcPts val="0"/>
              </a:spcAft>
            </a:pPr>
            <a:r>
              <a:rPr lang="ru-RU" sz="1500" dirty="0" smtClean="0">
                <a:solidFill>
                  <a:srgbClr val="0070C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500" b="1" dirty="0" smtClean="0">
                <a:solidFill>
                  <a:srgbClr val="0070C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КОНСТРУИРОВАНИЕ+ПРОГРАММИРОВАНИЕ</a:t>
            </a:r>
          </a:p>
          <a:p>
            <a:pPr indent="450215" algn="ctr">
              <a:spcAft>
                <a:spcPts val="0"/>
              </a:spcAft>
            </a:pPr>
            <a:r>
              <a:rPr lang="ru-RU" sz="1500" b="1" dirty="0" smtClean="0">
                <a:solidFill>
                  <a:srgbClr val="0070C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+ИНЖЕНЕРНАЯ КНИГА + 3</a:t>
            </a:r>
            <a:r>
              <a:rPr lang="en-US" sz="1500" b="1" dirty="0" smtClean="0">
                <a:solidFill>
                  <a:srgbClr val="0070C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1500" b="1" dirty="0" smtClean="0">
                <a:solidFill>
                  <a:srgbClr val="0070C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МОДЕЛИРОВАНИЕ»</a:t>
            </a:r>
          </a:p>
          <a:p>
            <a:pPr indent="450215" algn="ctr"/>
            <a:r>
              <a:rPr lang="ru-RU" sz="1500" b="1" u="sng" dirty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5 </a:t>
            </a:r>
            <a:r>
              <a:rPr lang="ru-RU" sz="1500" b="1" u="sng" dirty="0" smtClean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ступень</a:t>
            </a:r>
            <a:r>
              <a:rPr lang="ru-RU" sz="1500" b="1" u="sng" dirty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«</a:t>
            </a:r>
            <a:r>
              <a:rPr lang="ru-RU" sz="1500" b="1" dirty="0" smtClean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КОНСТРУИРОВАНИЕ+ПРОГРАММИРОВАНИЕ+ИНЖЕНЕРНАЯ </a:t>
            </a:r>
            <a:r>
              <a:rPr lang="ru-RU" sz="1500" b="1" dirty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КНИГА + 3</a:t>
            </a:r>
            <a:r>
              <a:rPr lang="en-US" sz="1500" b="1" dirty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D</a:t>
            </a:r>
            <a:r>
              <a:rPr lang="ru-RU" sz="1500" b="1" dirty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 </a:t>
            </a:r>
            <a:r>
              <a:rPr lang="ru-RU" sz="1500" b="1" dirty="0" smtClean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МОДЕЛИРОВАНИЕ</a:t>
            </a:r>
          </a:p>
          <a:p>
            <a:pPr indent="450215" algn="ctr"/>
            <a:r>
              <a:rPr lang="ru-RU" sz="1500" b="1" dirty="0" smtClean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+</a:t>
            </a:r>
            <a:r>
              <a:rPr lang="ru-RU" sz="1500" b="1" dirty="0">
                <a:solidFill>
                  <a:srgbClr val="0070C0"/>
                </a:solidFill>
                <a:latin typeface="Arial Black" pitchFamily="34" charset="0"/>
                <a:cs typeface="Arial" panose="020B0604020202020204" pitchFamily="34" charset="0"/>
              </a:rPr>
              <a:t>НАУЧНО-ТЕХНИЧЕСКИЕ ПРОЕКТЫ»</a:t>
            </a:r>
            <a:endParaRPr lang="ru-RU" sz="1500" dirty="0">
              <a:solidFill>
                <a:srgbClr val="0070C0"/>
              </a:solidFill>
              <a:latin typeface="Arial Black" pitchFamily="34" charset="0"/>
              <a:cs typeface="Arial" panose="020B0604020202020204" pitchFamily="34" charset="0"/>
            </a:endParaRPr>
          </a:p>
          <a:p>
            <a:pPr indent="450215" algn="ctr">
              <a:spcAft>
                <a:spcPts val="0"/>
              </a:spcAft>
            </a:pPr>
            <a:endParaRPr lang="ru-RU" sz="15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 descr="F:\Фото для презентации\IMG_00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50852" y="175162"/>
            <a:ext cx="3293843" cy="2223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 descr="F:\Фото для презентации\SAM_288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91992" y="2553186"/>
            <a:ext cx="3193327" cy="2398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983097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c.pxhere.com/photos/b6/85/gears_logo_concept_expressionless_blank_untitled_form_presentation-922969.jpg!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" t="6330" r="8297" b="9226"/>
          <a:stretch/>
        </p:blipFill>
        <p:spPr bwMode="auto">
          <a:xfrm>
            <a:off x="0" y="0"/>
            <a:ext cx="12201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569" y="139957"/>
            <a:ext cx="6883651" cy="1636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</a:t>
            </a:r>
            <a:r>
              <a:rPr lang="ru-RU" b="1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ru-RU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«Стартовый уровень»</a:t>
            </a:r>
          </a:p>
          <a:p>
            <a:pPr algn="ctr">
              <a:lnSpc>
                <a:spcPct val="114000"/>
              </a:lnSpc>
            </a:pPr>
            <a:r>
              <a:rPr lang="ru-RU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 ступень </a:t>
            </a:r>
          </a:p>
          <a:p>
            <a:pPr algn="ctr">
              <a:lnSpc>
                <a:spcPct val="114000"/>
              </a:lnSpc>
            </a:pPr>
            <a:endParaRPr lang="ru-RU" sz="100" b="1" u="sng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ru-RU" sz="1700" b="1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«КОНСТРУИРОВАНИЕ» – </a:t>
            </a:r>
            <a:r>
              <a:rPr lang="ru-RU" sz="1700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предполагает использование материала минимальной сложности, несущего ознакомительный, информационный и инструктивный характер.</a:t>
            </a:r>
            <a:endParaRPr lang="ru-RU" sz="1700" dirty="0">
              <a:solidFill>
                <a:srgbClr val="0070C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569" y="1667286"/>
            <a:ext cx="7883649" cy="2192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1600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1 ступени: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знакомление с линейкой конструкторов «</a:t>
            </a:r>
            <a:r>
              <a:rPr lang="en-US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LEGO Education </a:t>
            </a:r>
            <a:r>
              <a:rPr lang="en-US" sz="15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WeDo</a:t>
            </a:r>
            <a:r>
              <a:rPr lang="en-US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2.0», </a:t>
            </a:r>
            <a:endParaRPr lang="ru-RU" sz="15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LEGO® MINDSTORMS® Education EV3.</a:t>
            </a:r>
            <a:endParaRPr lang="ru-RU" sz="15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Обучение умению строить модели роботов.</a:t>
            </a: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технического, объемного, пространственного, логического и креативного мышления.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6642" y="3926867"/>
            <a:ext cx="8282000" cy="316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Основными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видами деятельности 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ступени «Конструирование» </a:t>
            </a:r>
            <a:r>
              <a:rPr lang="ru-RU" sz="16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</a:t>
            </a:r>
            <a:r>
              <a:rPr lang="ru-RU" sz="1600" b="1" u="sng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ru-RU" sz="7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зучение </a:t>
            </a:r>
            <a: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простых механизмов (блоки, рычаги, колесо) и их значимость при конструировании </a:t>
            </a:r>
            <a:r>
              <a:rPr lang="ru-RU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роботов.</a:t>
            </a:r>
            <a:endParaRPr lang="ru-RU" sz="1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борка </a:t>
            </a:r>
            <a: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узлов с использованием простых </a:t>
            </a:r>
            <a:r>
              <a:rPr lang="ru-RU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механизмов.</a:t>
            </a:r>
            <a:endParaRPr lang="ru-RU" sz="1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знакомление </a:t>
            </a:r>
            <a: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правилами работы с инструкцией, выстраивание алгоритма </a:t>
            </a:r>
            <a:r>
              <a:rPr lang="ru-RU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сборки.</a:t>
            </a:r>
            <a:endParaRPr lang="ru-RU" sz="1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Сборка </a:t>
            </a:r>
            <a: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простых моделей по инструкции без использования электронных элементов </a:t>
            </a:r>
            <a:r>
              <a:rPr lang="ru-RU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конструктора.</a:t>
            </a:r>
            <a:endParaRPr lang="ru-RU" sz="1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Разработка </a:t>
            </a:r>
            <a: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собственных моделей без использования электронных элементов </a:t>
            </a:r>
            <a:r>
              <a:rPr lang="ru-RU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конструктора. </a:t>
            </a:r>
            <a:endParaRPr lang="ru-RU" sz="15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14000"/>
              </a:lnSpc>
              <a:buFont typeface="Wingdings" panose="05000000000000000000" pitchFamily="2" charset="2"/>
              <a:buChar char="ü"/>
            </a:pPr>
            <a:r>
              <a:rPr lang="ru-RU" sz="15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Презентации </a:t>
            </a:r>
            <a:r>
              <a:rPr lang="ru-RU" sz="15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авторских моделей роботов. </a:t>
            </a:r>
          </a:p>
          <a:p>
            <a:pPr indent="450215" algn="ctr">
              <a:lnSpc>
                <a:spcPct val="150000"/>
              </a:lnSpc>
              <a:spcAft>
                <a:spcPts val="0"/>
              </a:spcAft>
            </a:pPr>
            <a:endParaRPr lang="ru-RU" sz="1500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 descr="C:\Users\Admin\Desktop\ФОТО\Творчество\IMG_0052.JPG"/>
          <p:cNvPicPr/>
          <p:nvPr/>
        </p:nvPicPr>
        <p:blipFill>
          <a:blip r:embed="rId4" cstate="print">
            <a:extLst>
              <a:ext uri="{28A0092B-C50C-407E-A947-70E740481C1C}">
                <a14:useLocalDpi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="" xmlns:wpc="http://schemas.microsoft.com/office/word/2010/wordprocessingCanvas" xmlns:mc="http://schemas.openxmlformats.org/markup-compatibility/2006" xmlns:o="urn:schemas-microsoft-com:office:office" xmlns:v="urn:schemas-microsoft-com:vml" xmlns:wp14="http://schemas.microsoft.com/office/word/2010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969405" y="460663"/>
            <a:ext cx="3822792" cy="2876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F:\Фото для презентации\IMG_002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00616" y="3721010"/>
            <a:ext cx="2967831" cy="2109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54647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c.pxhere.com/photos/b6/85/gears_logo_concept_expressionless_blank_untitled_form_presentation-922969.jpg!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" t="6330" r="8297" b="9226"/>
          <a:stretch/>
        </p:blipFill>
        <p:spPr bwMode="auto">
          <a:xfrm>
            <a:off x="0" y="0"/>
            <a:ext cx="12201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6569" y="400543"/>
            <a:ext cx="6720689" cy="7940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ru-RU" b="1" dirty="0" smtClean="0">
                <a:solidFill>
                  <a:srgbClr val="C00000"/>
                </a:solidFill>
              </a:rPr>
              <a:t>      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«Визуального анализа» – </a:t>
            </a:r>
            <a:r>
              <a:rPr lang="ru-RU" sz="20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сборка </a:t>
            </a:r>
            <a:r>
              <a:rPr lang="ru-RU" sz="2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наглядному изображению.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6569" y="1445171"/>
            <a:ext cx="6811225" cy="1054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4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Например</a:t>
            </a:r>
            <a:r>
              <a:rPr lang="ru-RU" sz="2000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ru-RU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</a:t>
            </a:r>
            <a:r>
              <a:rPr lang="ru-RU" dirty="0" smtClean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обрать механизм изменения угла вращения по наглядному изображению. Доработать  конструкцию.  Дать  практическое обоснование.</a:t>
            </a:r>
            <a:endParaRPr lang="ru-RU" sz="16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print"/>
          <a:srcRect l="1518" t="1218" r="2635" b="3330"/>
          <a:stretch/>
        </p:blipFill>
        <p:spPr bwMode="auto">
          <a:xfrm>
            <a:off x="805758" y="3121874"/>
            <a:ext cx="6255945" cy="3114392"/>
          </a:xfrm>
          <a:prstGeom prst="rect">
            <a:avLst/>
          </a:prstGeom>
          <a:noFill/>
          <a:ln w="9525">
            <a:solidFill>
              <a:schemeClr val="accent5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5424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c.pxhere.com/photos/b6/85/gears_logo_concept_expressionless_blank_untitled_form_presentation-922969.jpg!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" t="6330" r="8297" b="9226"/>
          <a:stretch/>
        </p:blipFill>
        <p:spPr bwMode="auto">
          <a:xfrm>
            <a:off x="9236" y="0"/>
            <a:ext cx="12201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569" y="139957"/>
            <a:ext cx="6883651" cy="1460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II</a:t>
            </a:r>
            <a:r>
              <a:rPr lang="ru-RU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«Базовый уровень» </a:t>
            </a:r>
          </a:p>
          <a:p>
            <a:pPr algn="ctr">
              <a:lnSpc>
                <a:spcPct val="114000"/>
              </a:lnSpc>
            </a:pPr>
            <a:r>
              <a:rPr lang="ru-RU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2 ступень </a:t>
            </a:r>
          </a:p>
          <a:p>
            <a:pPr algn="ctr">
              <a:lnSpc>
                <a:spcPct val="114000"/>
              </a:lnSpc>
            </a:pPr>
            <a:endParaRPr lang="ru-RU" sz="500" b="1" u="sng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14000"/>
              </a:lnSpc>
            </a:pPr>
            <a:endParaRPr lang="ru-RU" sz="100" b="1" u="sng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ru-RU" sz="15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«КОНСТРУИРОВАНИЕ+ПРОГРАММИРОВАНИЕ» – </a:t>
            </a:r>
            <a:r>
              <a:rPr lang="ru-RU" sz="17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инженерное конструирование и программирование роботов. </a:t>
            </a:r>
            <a:endParaRPr lang="ru-RU" sz="17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902" y="1455823"/>
            <a:ext cx="6970984" cy="27022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1600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2 ступени:</a:t>
            </a:r>
          </a:p>
          <a:p>
            <a:pPr marL="285750" indent="-28575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азвитие инженерного мышления, навыков конструирования, программирования и использования роботов.</a:t>
            </a:r>
          </a:p>
          <a:p>
            <a:pPr marL="285750" indent="-28575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бучение умению строить программируемые модели роботов.</a:t>
            </a:r>
          </a:p>
          <a:p>
            <a:pPr marL="285750" indent="-28575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навыков работы с электронными элементами (электромотор, датчики движения и наклона).</a:t>
            </a:r>
          </a:p>
          <a:p>
            <a:pPr marL="285750" indent="-28575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Получение навыков алгоритма программирования и изучение программных средств управления роботами.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2803" y="4216327"/>
            <a:ext cx="3452529" cy="251528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02097" y="4158101"/>
            <a:ext cx="3450714" cy="2515280"/>
          </a:xfrm>
          <a:prstGeom prst="rect">
            <a:avLst/>
          </a:prstGeom>
        </p:spPr>
      </p:pic>
      <p:pic>
        <p:nvPicPr>
          <p:cNvPr id="8" name="Рисунок 7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44297" y="4125191"/>
            <a:ext cx="3319152" cy="244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8028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c.pxhere.com/photos/b6/85/gears_logo_concept_expressionless_blank_untitled_form_presentation-922969.jpg!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" t="6330" r="8297" b="9226"/>
          <a:stretch/>
        </p:blipFill>
        <p:spPr bwMode="auto">
          <a:xfrm>
            <a:off x="9236" y="0"/>
            <a:ext cx="12201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569" y="139957"/>
            <a:ext cx="6883651" cy="3004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II</a:t>
            </a:r>
            <a:r>
              <a:rPr lang="ru-RU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«Базовый уровень» </a:t>
            </a:r>
          </a:p>
          <a:p>
            <a:pPr algn="ctr">
              <a:lnSpc>
                <a:spcPct val="114000"/>
              </a:lnSpc>
            </a:pPr>
            <a:r>
              <a:rPr lang="ru-RU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3 ступень </a:t>
            </a:r>
          </a:p>
          <a:p>
            <a:pPr algn="ctr">
              <a:lnSpc>
                <a:spcPct val="114000"/>
              </a:lnSpc>
            </a:pPr>
            <a:endParaRPr lang="ru-RU" sz="500" b="1" u="sng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ru-RU" sz="15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«КОНСТРУИРОВАНИЕ+ПРОГРАММИРОВАНИЕ+ИНЖЕНЕРНАЯ КНИГА» – </a:t>
            </a:r>
            <a:r>
              <a:rPr lang="ru-RU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этом этапе дети делают первые попытки создать свои собственные программируемые модели роботов, аппаратов, машин, манипуляторов. Учатся работать с проектной и технологической документацией, проводить испытания и вносить изменения в конструкцию.</a:t>
            </a:r>
            <a:endParaRPr lang="ru-RU" sz="1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569" y="2739969"/>
            <a:ext cx="697098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1600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3 ступени:</a:t>
            </a:r>
          </a:p>
          <a:p>
            <a:pPr marL="285750" indent="-28575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инженерного мышления, навыков конструирования, программирования и использования дополнительных ресурсов и материалов.</a:t>
            </a:r>
          </a:p>
          <a:p>
            <a:pPr marL="285750" indent="-285750" algn="just">
              <a:lnSpc>
                <a:spcPct val="13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6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</a:t>
            </a:r>
            <a:r>
              <a:rPr lang="ru-RU" sz="16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ормирование знаний, практических умений и навыков работы с проектной документацией.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844" b="8181"/>
          <a:stretch/>
        </p:blipFill>
        <p:spPr bwMode="auto">
          <a:xfrm>
            <a:off x="8063345" y="4156362"/>
            <a:ext cx="3693226" cy="2386941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990" y="4548249"/>
            <a:ext cx="3420093" cy="207818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 rotWithShape="1">
          <a:blip r:embed="rId6" cstate="print"/>
          <a:srcRect l="9274" r="11263"/>
          <a:stretch/>
        </p:blipFill>
        <p:spPr bwMode="auto">
          <a:xfrm>
            <a:off x="570016" y="4738254"/>
            <a:ext cx="2873828" cy="18466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ve="http://schemas.openxmlformats.org/markup-compatibility/2006" xmlns:m="http://schemas.openxmlformats.org/officeDocument/2006/math" xmlns:wp="http://schemas.openxmlformats.org/drawingml/2006/wordprocessingDrawing" xmlns:wne="http://schemas.microsoft.com/office/word/2006/wordml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5="http://schemas.microsoft.com/office/word/2012/wordml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pic="http://schemas.openxmlformats.org/drawingml/2006/picture" xmlns:lc="http://schemas.openxmlformats.org/drawingml/2006/lockedCanvas"/>
            </a:ext>
          </a:extLst>
        </p:spPr>
      </p:pic>
      <p:pic>
        <p:nvPicPr>
          <p:cNvPr id="10" name="Рисунок 9" descr="C:\Documents and Settings\Lanos\Рабочий стол\Новая папка\IMG_4120.JPG"/>
          <p:cNvPicPr/>
          <p:nvPr/>
        </p:nvPicPr>
        <p:blipFill>
          <a:blip r:embed="rId7" cstate="print"/>
          <a:srcRect b="9339"/>
          <a:stretch>
            <a:fillRect/>
          </a:stretch>
        </p:blipFill>
        <p:spPr bwMode="auto">
          <a:xfrm>
            <a:off x="8093652" y="1520042"/>
            <a:ext cx="3556042" cy="239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 descr="C:\Documents and Settings\Lanos\Рабочий стол\Новая папка\IMG_4120.JPG"/>
          <p:cNvPicPr/>
          <p:nvPr/>
        </p:nvPicPr>
        <p:blipFill>
          <a:blip r:embed="rId7" cstate="print"/>
          <a:srcRect b="9339"/>
          <a:stretch>
            <a:fillRect/>
          </a:stretch>
        </p:blipFill>
        <p:spPr bwMode="auto">
          <a:xfrm>
            <a:off x="8246052" y="1672442"/>
            <a:ext cx="3556042" cy="2391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4558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https://c.pxhere.com/photos/b6/85/gears_logo_concept_expressionless_blank_untitled_form_presentation-922969.jpg!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0" t="6330" r="8297" b="9226"/>
          <a:stretch/>
        </p:blipFill>
        <p:spPr bwMode="auto">
          <a:xfrm>
            <a:off x="-9055" y="0"/>
            <a:ext cx="12201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569" y="139957"/>
            <a:ext cx="6883651" cy="2312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III</a:t>
            </a:r>
            <a:r>
              <a:rPr lang="ru-RU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«Продвинутый уровень» </a:t>
            </a:r>
          </a:p>
          <a:p>
            <a:pPr algn="ctr">
              <a:lnSpc>
                <a:spcPct val="114000"/>
              </a:lnSpc>
            </a:pPr>
            <a:r>
              <a:rPr lang="en-US" b="1" u="sng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4</a:t>
            </a:r>
            <a:r>
              <a:rPr lang="ru-RU" b="1" u="sng" dirty="0" smtClean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ступень </a:t>
            </a:r>
          </a:p>
          <a:p>
            <a:pPr algn="ctr">
              <a:lnSpc>
                <a:spcPct val="114000"/>
              </a:lnSpc>
            </a:pPr>
            <a:endParaRPr lang="ru-RU" sz="500" b="1" u="sng" dirty="0" smtClean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just">
              <a:lnSpc>
                <a:spcPct val="130000"/>
              </a:lnSpc>
            </a:pPr>
            <a:r>
              <a:rPr lang="ru-RU" sz="1500" b="1" dirty="0" smtClean="0"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«КОНСТРУИРОВАНИЕ+ПРОГРАММИРОВАНИЕ+ИНЖЕНЕРНАЯ КНИГА + 3</a:t>
            </a:r>
            <a:r>
              <a:rPr lang="en-US" sz="1500" b="1" dirty="0" smtClean="0"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D </a:t>
            </a:r>
            <a:r>
              <a:rPr lang="ru-RU" sz="1500" b="1" dirty="0" smtClean="0">
                <a:solidFill>
                  <a:srgbClr val="FF0000"/>
                </a:solidFill>
                <a:latin typeface="Arial Black" pitchFamily="34" charset="0"/>
                <a:cs typeface="Arial" panose="020B0604020202020204" pitchFamily="34" charset="0"/>
              </a:rPr>
              <a:t>МОДЕЛИРОВАНИЕ» </a:t>
            </a:r>
            <a:r>
              <a:rPr lang="ru-RU" sz="15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на этом этапе обучающиеся учатся создавать модели в 3D редакторе, обрабатывают их в программном обеспечении принтера, вносят параметры печати (температура, % заполнения и т.д.) и самостоятельно распечатывают. </a:t>
            </a:r>
            <a:endParaRPr lang="ru-RU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6569" y="2339471"/>
            <a:ext cx="7064722" cy="217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1600" b="1" u="sng" dirty="0" smtClean="0">
                <a:solidFill>
                  <a:srgbClr val="C0000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 </a:t>
            </a:r>
            <a:r>
              <a:rPr lang="en-US" sz="1600" b="1" u="sng" dirty="0" smtClean="0">
                <a:solidFill>
                  <a:srgbClr val="C0000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lang="ru-RU" sz="1600" b="1" u="sng" dirty="0" smtClean="0">
                <a:solidFill>
                  <a:srgbClr val="C00000"/>
                </a:solidFill>
                <a:effectLst/>
                <a:latin typeface="Arial Black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ступени:</a:t>
            </a: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Ознакомление с современными технологиями создания и изготовления деталей и механизмов</a:t>
            </a:r>
            <a:r>
              <a:rPr lang="ru-RU" sz="15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550" b="1" dirty="0" smtClean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15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накомство с 3D редакторами.</a:t>
            </a: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</a:t>
            </a:r>
            <a:r>
              <a:rPr lang="ru-RU" sz="15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аучить самостоятельно работать с 3D принтером.</a:t>
            </a:r>
          </a:p>
          <a:p>
            <a:pPr marL="285750" indent="-285750" algn="just">
              <a:lnSpc>
                <a:spcPct val="12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55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55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знакомление учащихся с комплексом базовых технологий, применяемых при создании роботов.</a:t>
            </a:r>
          </a:p>
        </p:txBody>
      </p:sp>
      <p:pic>
        <p:nvPicPr>
          <p:cNvPr id="10" name="Рисунок 9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385" t="8718" r="9567"/>
          <a:stretch/>
        </p:blipFill>
        <p:spPr bwMode="auto">
          <a:xfrm>
            <a:off x="8158348" y="3990109"/>
            <a:ext cx="3633849" cy="2671948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/>
          <a:srcRect l="5190" t="2749" r="14676" b="12919"/>
          <a:stretch/>
        </p:blipFill>
        <p:spPr>
          <a:xfrm>
            <a:off x="8215226" y="878525"/>
            <a:ext cx="3541346" cy="2672198"/>
          </a:xfrm>
          <a:prstGeom prst="rect">
            <a:avLst/>
          </a:prstGeom>
        </p:spPr>
      </p:pic>
      <p:pic>
        <p:nvPicPr>
          <p:cNvPr id="9" name="Рисунок 8" descr="F:\Фото для презентации\SDC1428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9391" y="4441371"/>
            <a:ext cx="3277592" cy="2142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F:\Фото для презентации\IMG_0030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17631" y="4423947"/>
            <a:ext cx="3265703" cy="2213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72357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613</Words>
  <Application>Microsoft Office PowerPoint</Application>
  <PresentationFormat>Произвольный</PresentationFormat>
  <Paragraphs>88</Paragraphs>
  <Slides>11</Slides>
  <Notes>11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WORK</cp:lastModifiedBy>
  <cp:revision>75</cp:revision>
  <dcterms:created xsi:type="dcterms:W3CDTF">2018-10-25T05:12:50Z</dcterms:created>
  <dcterms:modified xsi:type="dcterms:W3CDTF">2019-04-16T18:01:55Z</dcterms:modified>
</cp:coreProperties>
</file>