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029DA-9F44-4AA8-9491-49C4B38CCC7C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9A708-48C4-408F-9578-0F2DDF26A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4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9A708-48C4-408F-9578-0F2DDF26A44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34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AB8C-4AB0-4B7D-8CD8-99DBD7A03F23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AB8C-4AB0-4B7D-8CD8-99DBD7A03F23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AB8C-4AB0-4B7D-8CD8-99DBD7A03F23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F8AB8C-4AB0-4B7D-8CD8-99DBD7A03F23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AB8C-4AB0-4B7D-8CD8-99DBD7A03F23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AB8C-4AB0-4B7D-8CD8-99DBD7A03F23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AB8C-4AB0-4B7D-8CD8-99DBD7A03F23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AB8C-4AB0-4B7D-8CD8-99DBD7A03F23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AB8C-4AB0-4B7D-8CD8-99DBD7A03F23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F8AB8C-4AB0-4B7D-8CD8-99DBD7A03F23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AB8C-4AB0-4B7D-8CD8-99DBD7A03F23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F8AB8C-4AB0-4B7D-8CD8-99DBD7A03F23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021288"/>
            <a:ext cx="8291264" cy="45719"/>
          </a:xfrm>
        </p:spPr>
        <p:txBody>
          <a:bodyPr/>
          <a:lstStyle/>
          <a:p>
            <a:pPr algn="r"/>
            <a:r>
              <a:rPr lang="ru-RU" dirty="0" smtClean="0"/>
              <a:t>Автор: </a:t>
            </a:r>
            <a:r>
              <a:rPr lang="ru-RU" dirty="0" err="1" smtClean="0"/>
              <a:t>Груббе</a:t>
            </a:r>
            <a:r>
              <a:rPr lang="ru-RU" dirty="0" smtClean="0"/>
              <a:t> Евгений, ученик 7 класса, </a:t>
            </a:r>
            <a:r>
              <a:rPr lang="ru-RU" dirty="0" err="1" smtClean="0"/>
              <a:t>Малозоркальцевской</a:t>
            </a:r>
            <a:r>
              <a:rPr lang="ru-RU" dirty="0" smtClean="0"/>
              <a:t> СОШ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43408"/>
            <a:ext cx="8763000" cy="3154284"/>
          </a:xfrm>
        </p:spPr>
        <p:txBody>
          <a:bodyPr/>
          <a:lstStyle/>
          <a:p>
            <a:r>
              <a:rPr lang="ru-RU" sz="4000" b="1" cap="small" dirty="0" smtClean="0">
                <a:solidFill>
                  <a:srgbClr val="FF0000"/>
                </a:solidFill>
                <a:latin typeface="Arial Black" pitchFamily="34" charset="0"/>
              </a:rPr>
              <a:t>История возникновения и              классификация метательных машин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Documents and Settings\Lanos\Рабочий стол\Фотографии00\08-10-07_1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3168352" cy="3661207"/>
          </a:xfrm>
          <a:prstGeom prst="rect">
            <a:avLst/>
          </a:prstGeom>
          <a:noFill/>
        </p:spPr>
      </p:pic>
      <p:pic>
        <p:nvPicPr>
          <p:cNvPr id="1028" name="Picture 4" descr="C:\Documents and Settings\Lanos\Рабочий стол\Фотографии00\08-10-07_1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04864"/>
            <a:ext cx="3215680" cy="37115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4509120"/>
            <a:ext cx="8219256" cy="158688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cap="smal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данном докладе представлены метательные машины античной артиллерии: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палинтон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, онагр, катапульта 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хиробаллистра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Герона.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Lanos\Рабочий стол\Фотографии00\08-10-07_1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5432152" cy="3480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sz="2000" b="1" cap="small" dirty="0" smtClean="0">
                <a:solidFill>
                  <a:schemeClr val="tx1"/>
                </a:solidFill>
                <a:latin typeface="Arial Black" pitchFamily="34" charset="0"/>
              </a:rPr>
              <a:t>История возникновения и классификация метательных машин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Есть мнение, что первые метательные машины были изобретены приблизительно в </a:t>
            </a: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V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веке ассирийцами. 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Самым первым метательным устройством была праща, позднее появился лук. По своей классификации эти устройства относились к 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тенсионным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Lanos\Рабочий стол\Фотографии00\08-10-07_1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2880320" cy="3456384"/>
          </a:xfrm>
          <a:prstGeom prst="rect">
            <a:avLst/>
          </a:prstGeom>
          <a:noFill/>
        </p:spPr>
      </p:pic>
      <p:pic>
        <p:nvPicPr>
          <p:cNvPr id="2051" name="Picture 3" descr="D:\ВИКЕ\родители\Алексей Викторович\Альбом\Photo0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852936"/>
            <a:ext cx="4104456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Следующим шагом был переход от стрельбы стрелами к метанию камней. Появились новые метательные машины, по своему классу относящиеся к </a:t>
            </a:r>
            <a:r>
              <a:rPr lang="ru-RU" b="1" dirty="0" smtClean="0"/>
              <a:t>торсионным – это энергия скручивания канатов из пучков жил животных и конского волоса.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Documents and Settings\Lanos\Рабочий стол\Фотографии00\08-10-07_1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4196972" cy="3168352"/>
          </a:xfrm>
          <a:prstGeom prst="rect">
            <a:avLst/>
          </a:prstGeom>
          <a:noFill/>
        </p:spPr>
      </p:pic>
      <p:pic>
        <p:nvPicPr>
          <p:cNvPr id="3077" name="Picture 5" descr="C:\Documents and Settings\Lanos\Рабочий стол\Фотографии00\08-10-07_1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2656"/>
            <a:ext cx="2855640" cy="380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586880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Обязательным атрибутом новых метательных машин является рама, к которой крепятся торсионные элементы. 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ВИКЕ\родители\Алексей Викторович\Альбом\Photo0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320480" cy="3240360"/>
          </a:xfrm>
          <a:prstGeom prst="rect">
            <a:avLst/>
          </a:prstGeom>
          <a:noFill/>
        </p:spPr>
      </p:pic>
      <p:pic>
        <p:nvPicPr>
          <p:cNvPr id="5123" name="Picture 3" descr="C:\Documents and Settings\Lanos\Рабочий стол\Фотографии00\08-10-07_1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967989" cy="3240360"/>
          </a:xfrm>
          <a:prstGeom prst="rect">
            <a:avLst/>
          </a:prstGeom>
          <a:noFill/>
        </p:spPr>
      </p:pic>
      <p:pic>
        <p:nvPicPr>
          <p:cNvPr id="6" name="Picture 3" descr="C:\Documents and Settings\Lanos\Рабочий стол\Фотографии00\08-10-07_1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2432" y="629072"/>
            <a:ext cx="3967989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62944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>
                <a:solidFill>
                  <a:srgbClr val="FFFF00"/>
                </a:solidFill>
                <a:latin typeface="Arial Black" pitchFamily="34" charset="0"/>
              </a:rPr>
              <a:t>Венцом развития античной артиллерии называют </a:t>
            </a:r>
            <a:r>
              <a:rPr lang="ru-RU" sz="2200" b="1" dirty="0" smtClean="0">
                <a:solidFill>
                  <a:srgbClr val="FFFF00"/>
                </a:solidFill>
                <a:latin typeface="Arial Black" pitchFamily="34" charset="0"/>
              </a:rPr>
              <a:t>онагр</a:t>
            </a:r>
            <a:r>
              <a:rPr lang="ru-RU" sz="2200" dirty="0" smtClean="0">
                <a:solidFill>
                  <a:srgbClr val="FFFF00"/>
                </a:solidFill>
                <a:latin typeface="Arial Black" pitchFamily="34" charset="0"/>
              </a:rPr>
              <a:t>, появляющийся в Римской империи в </a:t>
            </a:r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</a:rPr>
              <a:t>III</a:t>
            </a:r>
            <a:r>
              <a:rPr lang="ru-RU" sz="2200" dirty="0" smtClean="0">
                <a:solidFill>
                  <a:srgbClr val="FFFF00"/>
                </a:solidFill>
                <a:latin typeface="Arial Black" pitchFamily="34" charset="0"/>
              </a:rPr>
              <a:t> веке до н.э. 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Arial Black" pitchFamily="34" charset="0"/>
              </a:rPr>
              <a:t>Онагр</a:t>
            </a:r>
            <a:r>
              <a:rPr lang="ru-RU" sz="2200" dirty="0" smtClean="0">
                <a:solidFill>
                  <a:srgbClr val="FFFF00"/>
                </a:solidFill>
                <a:latin typeface="Arial Black" pitchFamily="34" charset="0"/>
              </a:rPr>
              <a:t> представляет собой </a:t>
            </a:r>
            <a:r>
              <a:rPr lang="ru-RU" sz="2200" dirty="0" err="1" smtClean="0">
                <a:solidFill>
                  <a:srgbClr val="FFFF00"/>
                </a:solidFill>
                <a:latin typeface="Arial Black" pitchFamily="34" charset="0"/>
              </a:rPr>
              <a:t>одноплечевой</a:t>
            </a:r>
            <a:r>
              <a:rPr lang="ru-RU" sz="2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Arial Black" pitchFamily="34" charset="0"/>
              </a:rPr>
              <a:t>палинтон</a:t>
            </a:r>
            <a:r>
              <a:rPr lang="ru-RU" sz="2200" dirty="0" smtClean="0">
                <a:solidFill>
                  <a:srgbClr val="FFFF00"/>
                </a:solidFill>
                <a:latin typeface="Arial Black" pitchFamily="34" charset="0"/>
              </a:rPr>
              <a:t>. Упругий элемент в нём один и расположен горизонтально.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151" name="Picture 7" descr="C:\Documents and Settings\Lanos\Рабочий стол\Фотографии00\08-10-07_1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820" y="332657"/>
            <a:ext cx="6060508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37626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Дальнейшее развитие метательных машин шло по следующим направлениям: облегчение конструкции, повышение точности, замена некоторых деревянных частей на металлические. Примером такого развития служит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</a:rPr>
              <a:t>баллистра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Герона.</a:t>
            </a: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ВИКЕ\родители\Алексей Викторович\Альбом\Photo0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5328592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СПАСИБО ЗА ВНИМАНИЕ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</TotalTime>
  <Words>155</Words>
  <Application>Microsoft Office PowerPoint</Application>
  <PresentationFormat>Экран (4:3)</PresentationFormat>
  <Paragraphs>17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 Black</vt:lpstr>
      <vt:lpstr>Calibri</vt:lpstr>
      <vt:lpstr>Constantia</vt:lpstr>
      <vt:lpstr>Wingdings 2</vt:lpstr>
      <vt:lpstr>Бумажная</vt:lpstr>
      <vt:lpstr>История возникновения и              классификация метательных машин </vt:lpstr>
      <vt:lpstr>Презентация PowerPoint</vt:lpstr>
      <vt:lpstr>История возникновения и классификация метательных машин Есть мнение, что первые метательные машины были изобретены приблизительно в V веке ассирийцами.   Самым первым метательным устройством была праща, позднее появился лук. По своей классификации эти устройства относились к тенсионным.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и              классификация метательных машин </dc:title>
  <dc:creator>WORK</dc:creator>
  <cp:lastModifiedBy>Admin</cp:lastModifiedBy>
  <cp:revision>2</cp:revision>
  <dcterms:created xsi:type="dcterms:W3CDTF">2016-11-21T18:52:12Z</dcterms:created>
  <dcterms:modified xsi:type="dcterms:W3CDTF">2016-12-20T13:36:19Z</dcterms:modified>
</cp:coreProperties>
</file>