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64" r:id="rId6"/>
    <p:sldId id="265" r:id="rId7"/>
    <p:sldId id="261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86CC2-3FE0-46DA-85D2-1DCCF78ABBB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33B22B-8A2B-4BD6-96F7-D991FA9D27D1}">
      <dgm:prSet phldrT="[Текст]" custT="1"/>
      <dgm:spPr/>
      <dgm:t>
        <a:bodyPr/>
        <a:lstStyle/>
        <a:p>
          <a:r>
            <a:rPr lang="ru-RU" sz="5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rPr>
            <a:t>АКТУАЛЬНОСТЬ</a:t>
          </a:r>
          <a:endParaRPr lang="ru-RU" sz="5400" dirty="0">
            <a:solidFill>
              <a:schemeClr val="accent1">
                <a:lumMod val="75000"/>
              </a:schemeClr>
            </a:solidFill>
            <a:latin typeface="Arial Black" pitchFamily="34" charset="0"/>
          </a:endParaRPr>
        </a:p>
      </dgm:t>
    </dgm:pt>
    <dgm:pt modelId="{195DEEA4-5F55-4574-8CBE-4142A3290D34}" type="parTrans" cxnId="{5D9B3C50-9B00-4293-9C2A-AE09CCAAE499}">
      <dgm:prSet/>
      <dgm:spPr/>
      <dgm:t>
        <a:bodyPr/>
        <a:lstStyle/>
        <a:p>
          <a:endParaRPr lang="ru-RU"/>
        </a:p>
      </dgm:t>
    </dgm:pt>
    <dgm:pt modelId="{DCA2C80E-6109-4B22-87AD-17E76A911C79}" type="sibTrans" cxnId="{5D9B3C50-9B00-4293-9C2A-AE09CCAAE499}">
      <dgm:prSet/>
      <dgm:spPr/>
      <dgm:t>
        <a:bodyPr/>
        <a:lstStyle/>
        <a:p>
          <a:endParaRPr lang="ru-RU"/>
        </a:p>
      </dgm:t>
    </dgm:pt>
    <dgm:pt modelId="{4FD99E27-B80F-42BA-A442-E2B1FDB26A01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1EDB022-AC4A-4BF3-82FA-2521B4385A00}" type="parTrans" cxnId="{B7020722-F9BD-46BD-9BC8-3566D86D5F28}">
      <dgm:prSet/>
      <dgm:spPr/>
      <dgm:t>
        <a:bodyPr/>
        <a:lstStyle/>
        <a:p>
          <a:endParaRPr lang="ru-RU"/>
        </a:p>
      </dgm:t>
    </dgm:pt>
    <dgm:pt modelId="{B11096B7-3FE1-4E7E-BFD2-320556951DCA}" type="sibTrans" cxnId="{B7020722-F9BD-46BD-9BC8-3566D86D5F28}">
      <dgm:prSet/>
      <dgm:spPr/>
      <dgm:t>
        <a:bodyPr/>
        <a:lstStyle/>
        <a:p>
          <a:endParaRPr lang="ru-RU"/>
        </a:p>
      </dgm:t>
    </dgm:pt>
    <dgm:pt modelId="{FA97E8E4-3DBB-4539-8027-9A7D38941C95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Загрязнение окружающей среды водным транспортом </a:t>
          </a:r>
          <a:endParaRPr lang="ru-RU" b="1" dirty="0">
            <a:latin typeface="+mn-lt"/>
          </a:endParaRPr>
        </a:p>
      </dgm:t>
    </dgm:pt>
    <dgm:pt modelId="{8BF1224C-6E2D-433E-9432-95E2F30E7831}" type="parTrans" cxnId="{0C8C1868-C286-4B12-82E7-EE1EC2AA3107}">
      <dgm:prSet/>
      <dgm:spPr/>
      <dgm:t>
        <a:bodyPr/>
        <a:lstStyle/>
        <a:p>
          <a:endParaRPr lang="ru-RU"/>
        </a:p>
      </dgm:t>
    </dgm:pt>
    <dgm:pt modelId="{FA1D6D62-3FC6-470C-8762-3E3B6E54EFD0}" type="sibTrans" cxnId="{0C8C1868-C286-4B12-82E7-EE1EC2AA3107}">
      <dgm:prSet/>
      <dgm:spPr/>
      <dgm:t>
        <a:bodyPr/>
        <a:lstStyle/>
        <a:p>
          <a:endParaRPr lang="ru-RU"/>
        </a:p>
      </dgm:t>
    </dgm:pt>
    <dgm:pt modelId="{BC3D63CD-6AEB-47D1-804D-202A1C7F5FD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E533D9C-B01F-4E1C-B9CB-2CAD1187EAEC}" type="parTrans" cxnId="{92FE3EFA-C313-4F3A-A8A6-2AC0029FA783}">
      <dgm:prSet/>
      <dgm:spPr/>
      <dgm:t>
        <a:bodyPr/>
        <a:lstStyle/>
        <a:p>
          <a:endParaRPr lang="ru-RU"/>
        </a:p>
      </dgm:t>
    </dgm:pt>
    <dgm:pt modelId="{1B00A39F-DBAF-4C51-80B1-7A2FC02CF0DE}" type="sibTrans" cxnId="{92FE3EFA-C313-4F3A-A8A6-2AC0029FA783}">
      <dgm:prSet/>
      <dgm:spPr/>
      <dgm:t>
        <a:bodyPr/>
        <a:lstStyle/>
        <a:p>
          <a:endParaRPr lang="ru-RU"/>
        </a:p>
      </dgm:t>
    </dgm:pt>
    <dgm:pt modelId="{A7D89F07-0FDF-46A6-88DA-AE13B2C847B6}">
      <dgm:prSet/>
      <dgm:spPr/>
      <dgm:t>
        <a:bodyPr/>
        <a:lstStyle/>
        <a:p>
          <a:r>
            <a:rPr lang="ru-RU" b="1" smtClean="0"/>
            <a:t>2017 год в Российской Федерации провозглашен годом экологии.</a:t>
          </a:r>
          <a:endParaRPr lang="ru-RU"/>
        </a:p>
      </dgm:t>
    </dgm:pt>
    <dgm:pt modelId="{20F856AB-FD41-4FF1-9206-AA26B4A51A0D}" type="parTrans" cxnId="{F1E00834-FF0C-488A-8C9F-5B66EA66E13A}">
      <dgm:prSet/>
      <dgm:spPr/>
      <dgm:t>
        <a:bodyPr/>
        <a:lstStyle/>
        <a:p>
          <a:endParaRPr lang="ru-RU"/>
        </a:p>
      </dgm:t>
    </dgm:pt>
    <dgm:pt modelId="{F8DC76B0-4356-4251-B261-7199520E4EAD}" type="sibTrans" cxnId="{F1E00834-FF0C-488A-8C9F-5B66EA66E13A}">
      <dgm:prSet/>
      <dgm:spPr/>
      <dgm:t>
        <a:bodyPr/>
        <a:lstStyle/>
        <a:p>
          <a:endParaRPr lang="ru-RU"/>
        </a:p>
      </dgm:t>
    </dgm:pt>
    <dgm:pt modelId="{73C9E308-F403-4EF0-973D-E14747292A09}">
      <dgm:prSet/>
      <dgm:spPr/>
      <dgm:t>
        <a:bodyPr/>
        <a:lstStyle/>
        <a:p>
          <a:endParaRPr lang="ru-RU"/>
        </a:p>
      </dgm:t>
    </dgm:pt>
    <dgm:pt modelId="{4C87DAD5-77B6-4E1B-9BBD-5DD86B737ED0}" type="parTrans" cxnId="{EC6F60DC-3201-4710-8C16-66A304DBBA8F}">
      <dgm:prSet/>
      <dgm:spPr/>
      <dgm:t>
        <a:bodyPr/>
        <a:lstStyle/>
        <a:p>
          <a:endParaRPr lang="ru-RU"/>
        </a:p>
      </dgm:t>
    </dgm:pt>
    <dgm:pt modelId="{A4D90E42-3C53-4750-9425-2696FD24C440}" type="sibTrans" cxnId="{EC6F60DC-3201-4710-8C16-66A304DBBA8F}">
      <dgm:prSet/>
      <dgm:spPr/>
      <dgm:t>
        <a:bodyPr/>
        <a:lstStyle/>
        <a:p>
          <a:endParaRPr lang="ru-RU"/>
        </a:p>
      </dgm:t>
    </dgm:pt>
    <dgm:pt modelId="{7F1F3202-1E69-4648-A466-3691B93BEC49}">
      <dgm:prSet/>
      <dgm:spPr/>
      <dgm:t>
        <a:bodyPr/>
        <a:lstStyle/>
        <a:p>
          <a:endParaRPr lang="ru-RU"/>
        </a:p>
      </dgm:t>
    </dgm:pt>
    <dgm:pt modelId="{F29D26A4-C97B-4FB3-9438-EC18BF85A256}" type="parTrans" cxnId="{C55A1239-33AD-4038-9B38-42ACB2281B45}">
      <dgm:prSet/>
      <dgm:spPr/>
      <dgm:t>
        <a:bodyPr/>
        <a:lstStyle/>
        <a:p>
          <a:endParaRPr lang="ru-RU"/>
        </a:p>
      </dgm:t>
    </dgm:pt>
    <dgm:pt modelId="{2E55396E-88CE-483D-82B7-BEF19E976E25}" type="sibTrans" cxnId="{C55A1239-33AD-4038-9B38-42ACB2281B45}">
      <dgm:prSet/>
      <dgm:spPr/>
      <dgm:t>
        <a:bodyPr/>
        <a:lstStyle/>
        <a:p>
          <a:endParaRPr lang="ru-RU"/>
        </a:p>
      </dgm:t>
    </dgm:pt>
    <dgm:pt modelId="{6D1A9A19-2EF2-477C-A89E-DFED1943C74A}" type="pres">
      <dgm:prSet presAssocID="{DFC86CC2-3FE0-46DA-85D2-1DCCF78ABBB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2DD69F-2875-4309-A587-50DF097B982B}" type="pres">
      <dgm:prSet presAssocID="{DFC86CC2-3FE0-46DA-85D2-1DCCF78ABBB3}" presName="matrix" presStyleCnt="0"/>
      <dgm:spPr/>
    </dgm:pt>
    <dgm:pt modelId="{19AA82AA-F76C-4BF3-90B8-CD2CE8853358}" type="pres">
      <dgm:prSet presAssocID="{DFC86CC2-3FE0-46DA-85D2-1DCCF78ABBB3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4488E80B-7EF5-40C2-AE19-FAC3C946F5A0}" type="pres">
      <dgm:prSet presAssocID="{DFC86CC2-3FE0-46DA-85D2-1DCCF78ABBB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B9777-5A82-4C91-848C-DE568C517651}" type="pres">
      <dgm:prSet presAssocID="{DFC86CC2-3FE0-46DA-85D2-1DCCF78ABBB3}" presName="tile2" presStyleLbl="node1" presStyleIdx="1" presStyleCnt="4"/>
      <dgm:spPr/>
      <dgm:t>
        <a:bodyPr/>
        <a:lstStyle/>
        <a:p>
          <a:endParaRPr lang="ru-RU"/>
        </a:p>
      </dgm:t>
    </dgm:pt>
    <dgm:pt modelId="{81D03251-63CE-4791-88BC-7267F8CF1A0E}" type="pres">
      <dgm:prSet presAssocID="{DFC86CC2-3FE0-46DA-85D2-1DCCF78ABBB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C33A4-5146-467A-BD8B-69179B9377C0}" type="pres">
      <dgm:prSet presAssocID="{DFC86CC2-3FE0-46DA-85D2-1DCCF78ABBB3}" presName="tile3" presStyleLbl="node1" presStyleIdx="2" presStyleCnt="4" custScaleX="103316"/>
      <dgm:spPr/>
      <dgm:t>
        <a:bodyPr/>
        <a:lstStyle/>
        <a:p>
          <a:endParaRPr lang="ru-RU"/>
        </a:p>
      </dgm:t>
    </dgm:pt>
    <dgm:pt modelId="{0101AB0D-AA0B-404D-872F-68EEC89AA9EB}" type="pres">
      <dgm:prSet presAssocID="{DFC86CC2-3FE0-46DA-85D2-1DCCF78ABBB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F5F02-4308-4A9D-9129-8B3440CABCD4}" type="pres">
      <dgm:prSet presAssocID="{DFC86CC2-3FE0-46DA-85D2-1DCCF78ABBB3}" presName="tile4" presStyleLbl="node1" presStyleIdx="3" presStyleCnt="4" custLinFactNeighborX="-528" custLinFactNeighborY="6022"/>
      <dgm:spPr/>
      <dgm:t>
        <a:bodyPr/>
        <a:lstStyle/>
        <a:p>
          <a:endParaRPr lang="ru-RU"/>
        </a:p>
      </dgm:t>
    </dgm:pt>
    <dgm:pt modelId="{781AC743-E1F8-4A6E-9B87-12ACFFD10348}" type="pres">
      <dgm:prSet presAssocID="{DFC86CC2-3FE0-46DA-85D2-1DCCF78ABBB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17D68-978B-4F90-A5D9-595093681239}" type="pres">
      <dgm:prSet presAssocID="{DFC86CC2-3FE0-46DA-85D2-1DCCF78ABBB3}" presName="centerTile" presStyleLbl="fgShp" presStyleIdx="0" presStyleCnt="1" custScaleX="288330" custLinFactNeighborX="7893" custLinFactNeighborY="172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1E505C7-5997-4381-8D30-EAF265A5446E}" type="presOf" srcId="{4FD99E27-B80F-42BA-A442-E2B1FDB26A01}" destId="{19AA82AA-F76C-4BF3-90B8-CD2CE8853358}" srcOrd="0" destOrd="0" presId="urn:microsoft.com/office/officeart/2005/8/layout/matrix1"/>
    <dgm:cxn modelId="{B7020722-F9BD-46BD-9BC8-3566D86D5F28}" srcId="{0A33B22B-8A2B-4BD6-96F7-D991FA9D27D1}" destId="{4FD99E27-B80F-42BA-A442-E2B1FDB26A01}" srcOrd="0" destOrd="0" parTransId="{C1EDB022-AC4A-4BF3-82FA-2521B4385A00}" sibTransId="{B11096B7-3FE1-4E7E-BFD2-320556951DCA}"/>
    <dgm:cxn modelId="{FFA36E52-E94B-4D2F-98D0-150A8169A3A9}" type="presOf" srcId="{4FD99E27-B80F-42BA-A442-E2B1FDB26A01}" destId="{4488E80B-7EF5-40C2-AE19-FAC3C946F5A0}" srcOrd="1" destOrd="0" presId="urn:microsoft.com/office/officeart/2005/8/layout/matrix1"/>
    <dgm:cxn modelId="{D62DDC3B-008C-4AF7-A974-8397FD58E945}" type="presOf" srcId="{BC3D63CD-6AEB-47D1-804D-202A1C7F5FD9}" destId="{D09F5F02-4308-4A9D-9129-8B3440CABCD4}" srcOrd="0" destOrd="0" presId="urn:microsoft.com/office/officeart/2005/8/layout/matrix1"/>
    <dgm:cxn modelId="{5D9B3C50-9B00-4293-9C2A-AE09CCAAE499}" srcId="{DFC86CC2-3FE0-46DA-85D2-1DCCF78ABBB3}" destId="{0A33B22B-8A2B-4BD6-96F7-D991FA9D27D1}" srcOrd="0" destOrd="0" parTransId="{195DEEA4-5F55-4574-8CBE-4142A3290D34}" sibTransId="{DCA2C80E-6109-4B22-87AD-17E76A911C79}"/>
    <dgm:cxn modelId="{75F7991B-0935-4FF2-956F-0D177EAE93C9}" type="presOf" srcId="{DFC86CC2-3FE0-46DA-85D2-1DCCF78ABBB3}" destId="{6D1A9A19-2EF2-477C-A89E-DFED1943C74A}" srcOrd="0" destOrd="0" presId="urn:microsoft.com/office/officeart/2005/8/layout/matrix1"/>
    <dgm:cxn modelId="{C55A1239-33AD-4038-9B38-42ACB2281B45}" srcId="{0A33B22B-8A2B-4BD6-96F7-D991FA9D27D1}" destId="{7F1F3202-1E69-4648-A466-3691B93BEC49}" srcOrd="5" destOrd="0" parTransId="{F29D26A4-C97B-4FB3-9438-EC18BF85A256}" sibTransId="{2E55396E-88CE-483D-82B7-BEF19E976E25}"/>
    <dgm:cxn modelId="{4369DE3C-03E5-4CA5-926E-66DC6DB61E05}" type="presOf" srcId="{BC3D63CD-6AEB-47D1-804D-202A1C7F5FD9}" destId="{781AC743-E1F8-4A6E-9B87-12ACFFD10348}" srcOrd="1" destOrd="0" presId="urn:microsoft.com/office/officeart/2005/8/layout/matrix1"/>
    <dgm:cxn modelId="{93FCBE65-7AF1-4BDB-9929-78CBAE54B7A5}" type="presOf" srcId="{A7D89F07-0FDF-46A6-88DA-AE13B2C847B6}" destId="{5B4B9777-5A82-4C91-848C-DE568C517651}" srcOrd="0" destOrd="0" presId="urn:microsoft.com/office/officeart/2005/8/layout/matrix1"/>
    <dgm:cxn modelId="{17926E59-9D21-4135-B587-4CAF87422F9F}" type="presOf" srcId="{FA97E8E4-3DBB-4539-8027-9A7D38941C95}" destId="{0101AB0D-AA0B-404D-872F-68EEC89AA9EB}" srcOrd="1" destOrd="0" presId="urn:microsoft.com/office/officeart/2005/8/layout/matrix1"/>
    <dgm:cxn modelId="{E3759346-F1C0-4274-B560-D5A161F5D6E7}" type="presOf" srcId="{FA97E8E4-3DBB-4539-8027-9A7D38941C95}" destId="{274C33A4-5146-467A-BD8B-69179B9377C0}" srcOrd="0" destOrd="0" presId="urn:microsoft.com/office/officeart/2005/8/layout/matrix1"/>
    <dgm:cxn modelId="{0C8C1868-C286-4B12-82E7-EE1EC2AA3107}" srcId="{0A33B22B-8A2B-4BD6-96F7-D991FA9D27D1}" destId="{FA97E8E4-3DBB-4539-8027-9A7D38941C95}" srcOrd="2" destOrd="0" parTransId="{8BF1224C-6E2D-433E-9432-95E2F30E7831}" sibTransId="{FA1D6D62-3FC6-470C-8762-3E3B6E54EFD0}"/>
    <dgm:cxn modelId="{EC6F60DC-3201-4710-8C16-66A304DBBA8F}" srcId="{0A33B22B-8A2B-4BD6-96F7-D991FA9D27D1}" destId="{73C9E308-F403-4EF0-973D-E14747292A09}" srcOrd="4" destOrd="0" parTransId="{4C87DAD5-77B6-4E1B-9BBD-5DD86B737ED0}" sibTransId="{A4D90E42-3C53-4750-9425-2696FD24C440}"/>
    <dgm:cxn modelId="{D3C89395-308A-49D2-B9DE-22456325D320}" type="presOf" srcId="{A7D89F07-0FDF-46A6-88DA-AE13B2C847B6}" destId="{81D03251-63CE-4791-88BC-7267F8CF1A0E}" srcOrd="1" destOrd="0" presId="urn:microsoft.com/office/officeart/2005/8/layout/matrix1"/>
    <dgm:cxn modelId="{642608A9-9FD9-48AE-850E-6C766BB838DE}" type="presOf" srcId="{0A33B22B-8A2B-4BD6-96F7-D991FA9D27D1}" destId="{BFE17D68-978B-4F90-A5D9-595093681239}" srcOrd="0" destOrd="0" presId="urn:microsoft.com/office/officeart/2005/8/layout/matrix1"/>
    <dgm:cxn modelId="{92FE3EFA-C313-4F3A-A8A6-2AC0029FA783}" srcId="{0A33B22B-8A2B-4BD6-96F7-D991FA9D27D1}" destId="{BC3D63CD-6AEB-47D1-804D-202A1C7F5FD9}" srcOrd="3" destOrd="0" parTransId="{5E533D9C-B01F-4E1C-B9CB-2CAD1187EAEC}" sibTransId="{1B00A39F-DBAF-4C51-80B1-7A2FC02CF0DE}"/>
    <dgm:cxn modelId="{F1E00834-FF0C-488A-8C9F-5B66EA66E13A}" srcId="{0A33B22B-8A2B-4BD6-96F7-D991FA9D27D1}" destId="{A7D89F07-0FDF-46A6-88DA-AE13B2C847B6}" srcOrd="1" destOrd="0" parTransId="{20F856AB-FD41-4FF1-9206-AA26B4A51A0D}" sibTransId="{F8DC76B0-4356-4251-B261-7199520E4EAD}"/>
    <dgm:cxn modelId="{EEBFD7B6-E835-4653-ABB1-CBFA782538AD}" type="presParOf" srcId="{6D1A9A19-2EF2-477C-A89E-DFED1943C74A}" destId="{C62DD69F-2875-4309-A587-50DF097B982B}" srcOrd="0" destOrd="0" presId="urn:microsoft.com/office/officeart/2005/8/layout/matrix1"/>
    <dgm:cxn modelId="{BD7E29B3-2313-46FF-B621-6BFF629E9743}" type="presParOf" srcId="{C62DD69F-2875-4309-A587-50DF097B982B}" destId="{19AA82AA-F76C-4BF3-90B8-CD2CE8853358}" srcOrd="0" destOrd="0" presId="urn:microsoft.com/office/officeart/2005/8/layout/matrix1"/>
    <dgm:cxn modelId="{AA5DB08B-D704-422F-9870-07890223A445}" type="presParOf" srcId="{C62DD69F-2875-4309-A587-50DF097B982B}" destId="{4488E80B-7EF5-40C2-AE19-FAC3C946F5A0}" srcOrd="1" destOrd="0" presId="urn:microsoft.com/office/officeart/2005/8/layout/matrix1"/>
    <dgm:cxn modelId="{FE16CB27-64F3-4BCE-87A7-891A824D8FB5}" type="presParOf" srcId="{C62DD69F-2875-4309-A587-50DF097B982B}" destId="{5B4B9777-5A82-4C91-848C-DE568C517651}" srcOrd="2" destOrd="0" presId="urn:microsoft.com/office/officeart/2005/8/layout/matrix1"/>
    <dgm:cxn modelId="{8EB6B8D1-3DEC-408B-931E-4FAB9840D608}" type="presParOf" srcId="{C62DD69F-2875-4309-A587-50DF097B982B}" destId="{81D03251-63CE-4791-88BC-7267F8CF1A0E}" srcOrd="3" destOrd="0" presId="urn:microsoft.com/office/officeart/2005/8/layout/matrix1"/>
    <dgm:cxn modelId="{8E994BD1-F1FB-426C-AD50-EB3064D6A205}" type="presParOf" srcId="{C62DD69F-2875-4309-A587-50DF097B982B}" destId="{274C33A4-5146-467A-BD8B-69179B9377C0}" srcOrd="4" destOrd="0" presId="urn:microsoft.com/office/officeart/2005/8/layout/matrix1"/>
    <dgm:cxn modelId="{CB17B06B-A6FD-4E46-BFB0-48AF5F372F0F}" type="presParOf" srcId="{C62DD69F-2875-4309-A587-50DF097B982B}" destId="{0101AB0D-AA0B-404D-872F-68EEC89AA9EB}" srcOrd="5" destOrd="0" presId="urn:microsoft.com/office/officeart/2005/8/layout/matrix1"/>
    <dgm:cxn modelId="{36263DCF-E76C-4753-A69F-6D1A59545585}" type="presParOf" srcId="{C62DD69F-2875-4309-A587-50DF097B982B}" destId="{D09F5F02-4308-4A9D-9129-8B3440CABCD4}" srcOrd="6" destOrd="0" presId="urn:microsoft.com/office/officeart/2005/8/layout/matrix1"/>
    <dgm:cxn modelId="{71757D3C-497A-40A2-80A9-256798E61A4C}" type="presParOf" srcId="{C62DD69F-2875-4309-A587-50DF097B982B}" destId="{781AC743-E1F8-4A6E-9B87-12ACFFD10348}" srcOrd="7" destOrd="0" presId="urn:microsoft.com/office/officeart/2005/8/layout/matrix1"/>
    <dgm:cxn modelId="{1D066E8B-83CC-4024-8C9D-7A4F68A5352D}" type="presParOf" srcId="{6D1A9A19-2EF2-477C-A89E-DFED1943C74A}" destId="{BFE17D68-978B-4F90-A5D9-5950936812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AA82AA-F76C-4BF3-90B8-CD2CE8853358}">
      <dsp:nvSpPr>
        <dsp:cNvPr id="0" name=""/>
        <dsp:cNvSpPr/>
      </dsp:nvSpPr>
      <dsp:spPr>
        <a:xfrm rot="16200000">
          <a:off x="641532" y="-605526"/>
          <a:ext cx="3132347" cy="43434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16200000">
        <a:off x="1033076" y="-997069"/>
        <a:ext cx="2349261" cy="4343400"/>
      </dsp:txXfrm>
    </dsp:sp>
    <dsp:sp modelId="{5B4B9777-5A82-4C91-848C-DE568C517651}">
      <dsp:nvSpPr>
        <dsp:cNvPr id="0" name=""/>
        <dsp:cNvSpPr/>
      </dsp:nvSpPr>
      <dsp:spPr>
        <a:xfrm>
          <a:off x="4379406" y="0"/>
          <a:ext cx="4343400" cy="31323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2017 год в Российской Федерации провозглашен годом экологии.</a:t>
          </a:r>
          <a:endParaRPr lang="ru-RU" sz="2900" kern="1200"/>
        </a:p>
      </dsp:txBody>
      <dsp:txXfrm>
        <a:off x="4379406" y="0"/>
        <a:ext cx="4343400" cy="2349261"/>
      </dsp:txXfrm>
    </dsp:sp>
    <dsp:sp modelId="{274C33A4-5146-467A-BD8B-69179B9377C0}">
      <dsp:nvSpPr>
        <dsp:cNvPr id="0" name=""/>
        <dsp:cNvSpPr/>
      </dsp:nvSpPr>
      <dsp:spPr>
        <a:xfrm rot="10800000">
          <a:off x="-36006" y="3132347"/>
          <a:ext cx="4487427" cy="31323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+mn-lt"/>
            </a:rPr>
            <a:t>Загрязнение окружающей среды водным транспортом </a:t>
          </a:r>
          <a:endParaRPr lang="ru-RU" sz="2900" b="1" kern="1200" dirty="0">
            <a:latin typeface="+mn-lt"/>
          </a:endParaRPr>
        </a:p>
      </dsp:txBody>
      <dsp:txXfrm rot="10800000">
        <a:off x="-36006" y="3915434"/>
        <a:ext cx="4487427" cy="2349261"/>
      </dsp:txXfrm>
    </dsp:sp>
    <dsp:sp modelId="{D09F5F02-4308-4A9D-9129-8B3440CABCD4}">
      <dsp:nvSpPr>
        <dsp:cNvPr id="0" name=""/>
        <dsp:cNvSpPr/>
      </dsp:nvSpPr>
      <dsp:spPr>
        <a:xfrm rot="5400000">
          <a:off x="4961999" y="2526821"/>
          <a:ext cx="3132347" cy="4343400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5353543" y="2918365"/>
        <a:ext cx="2349261" cy="4343400"/>
      </dsp:txXfrm>
    </dsp:sp>
    <dsp:sp modelId="{BFE17D68-978B-4F90-A5D9-595093681239}">
      <dsp:nvSpPr>
        <dsp:cNvPr id="0" name=""/>
        <dsp:cNvSpPr/>
      </dsp:nvSpPr>
      <dsp:spPr>
        <a:xfrm>
          <a:off x="792097" y="2376261"/>
          <a:ext cx="7513995" cy="156617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rPr>
            <a:t>АКТУАЛЬНОСТЬ</a:t>
          </a:r>
          <a:endParaRPr lang="ru-RU" sz="5400" kern="1200" dirty="0">
            <a:solidFill>
              <a:schemeClr val="accent1">
                <a:lumMod val="75000"/>
              </a:schemeClr>
            </a:solidFill>
            <a:latin typeface="Arial Black" pitchFamily="34" charset="0"/>
          </a:endParaRPr>
        </a:p>
      </dsp:txBody>
      <dsp:txXfrm>
        <a:off x="792097" y="2376261"/>
        <a:ext cx="7513995" cy="1566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31DBDF-1A16-4197-8A4C-75EA91AFC10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FAB788-2668-41C8-93D7-6975018B6A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460432" cy="18288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496855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200" b="1" smtClean="0">
                <a:solidFill>
                  <a:srgbClr val="FF0000"/>
                </a:solidFill>
                <a:latin typeface="Arial Black" pitchFamily="34" charset="0"/>
              </a:rPr>
              <a:t>Экологический </a:t>
            </a:r>
            <a:r>
              <a:rPr lang="ru-RU" sz="4200" b="1" dirty="0" smtClean="0">
                <a:solidFill>
                  <a:srgbClr val="FF0000"/>
                </a:solidFill>
                <a:latin typeface="Arial Black" pitchFamily="34" charset="0"/>
              </a:rPr>
              <a:t>двигатель.</a:t>
            </a:r>
          </a:p>
          <a:p>
            <a:pPr algn="ctr"/>
            <a:r>
              <a:rPr lang="ru-RU" sz="4200" b="1" dirty="0" smtClean="0">
                <a:solidFill>
                  <a:srgbClr val="FF0000"/>
                </a:solidFill>
                <a:latin typeface="Arial Black" pitchFamily="34" charset="0"/>
              </a:rPr>
              <a:t> Судно на воздушной подушке</a:t>
            </a:r>
            <a:endParaRPr lang="ru-RU" sz="4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4200" b="1" dirty="0" smtClean="0">
                <a:solidFill>
                  <a:srgbClr val="FF0000"/>
                </a:solidFill>
                <a:latin typeface="Arial Black" pitchFamily="34" charset="0"/>
              </a:rPr>
              <a:t>«ЭКОЛОГИЧЕСКИЙ ПАТРУЛЬ»</a:t>
            </a:r>
          </a:p>
          <a:p>
            <a:r>
              <a:rPr lang="ru-RU" sz="1900" b="1" dirty="0" smtClean="0">
                <a:latin typeface="Arial Black" pitchFamily="34" charset="0"/>
              </a:rPr>
              <a:t/>
            </a:r>
            <a:br>
              <a:rPr lang="ru-RU" sz="1900" b="1" dirty="0" smtClean="0">
                <a:latin typeface="Arial Black" pitchFamily="34" charset="0"/>
              </a:rPr>
            </a:br>
            <a:r>
              <a:rPr lang="ru-RU" sz="1900" dirty="0" smtClean="0">
                <a:latin typeface="Arial Black" pitchFamily="34" charset="0"/>
              </a:rPr>
              <a:t>Автор: </a:t>
            </a:r>
          </a:p>
          <a:p>
            <a:r>
              <a:rPr lang="ru-RU" sz="1900" dirty="0" smtClean="0">
                <a:latin typeface="Arial Black" pitchFamily="34" charset="0"/>
              </a:rPr>
              <a:t>Колос Максим Алексеевич, </a:t>
            </a:r>
          </a:p>
          <a:p>
            <a:r>
              <a:rPr lang="ru-RU" sz="1900" dirty="0" smtClean="0">
                <a:latin typeface="Arial Black" pitchFamily="34" charset="0"/>
              </a:rPr>
              <a:t>филиал МАОУ «</a:t>
            </a:r>
            <a:r>
              <a:rPr lang="ru-RU" sz="1900" dirty="0" err="1" smtClean="0">
                <a:latin typeface="Arial Black" pitchFamily="34" charset="0"/>
              </a:rPr>
              <a:t>Нижнеаремзянская</a:t>
            </a:r>
            <a:r>
              <a:rPr lang="ru-RU" sz="1900" dirty="0" smtClean="0">
                <a:latin typeface="Arial Black" pitchFamily="34" charset="0"/>
              </a:rPr>
              <a:t> СОШ» - </a:t>
            </a:r>
          </a:p>
          <a:p>
            <a:r>
              <a:rPr lang="ru-RU" sz="1900" dirty="0" smtClean="0">
                <a:latin typeface="Arial Black" pitchFamily="34" charset="0"/>
              </a:rPr>
              <a:t>«</a:t>
            </a:r>
            <a:r>
              <a:rPr lang="ru-RU" sz="1900" dirty="0" err="1" smtClean="0">
                <a:latin typeface="Arial Black" pitchFamily="34" charset="0"/>
              </a:rPr>
              <a:t>Малозоркальцевская</a:t>
            </a:r>
            <a:r>
              <a:rPr lang="ru-RU" sz="1900" dirty="0" smtClean="0">
                <a:latin typeface="Arial Black" pitchFamily="34" charset="0"/>
              </a:rPr>
              <a:t> СОШ» </a:t>
            </a:r>
          </a:p>
          <a:p>
            <a:r>
              <a:rPr lang="ru-RU" sz="1900" dirty="0" err="1" smtClean="0">
                <a:latin typeface="Arial Black" pitchFamily="34" charset="0"/>
              </a:rPr>
              <a:t>Тобольский</a:t>
            </a:r>
            <a:r>
              <a:rPr lang="ru-RU" sz="1900" dirty="0" smtClean="0">
                <a:latin typeface="Arial Black" pitchFamily="34" charset="0"/>
              </a:rPr>
              <a:t> район, </a:t>
            </a:r>
          </a:p>
          <a:p>
            <a:r>
              <a:rPr lang="ru-RU" sz="1900" dirty="0" smtClean="0">
                <a:latin typeface="Arial Black" pitchFamily="34" charset="0"/>
              </a:rPr>
              <a:t>Тюменская область, 8 класс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6868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733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Цель работы </a:t>
            </a:r>
            <a:r>
              <a:rPr lang="ru-RU" b="1" dirty="0" smtClean="0">
                <a:latin typeface="Arial Black" pitchFamily="34" charset="0"/>
              </a:rPr>
              <a:t>-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разработка и создание экологического двигателя, постройка экспериментальной модели плавательного средства,  работающего на энергии сжатого воздуха и воды.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Объект  исследования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Водный транспорт. Суда на воздушной подушке.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Предмет исследования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Экологические двигатели использующие альтернативные источники энергии.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Модели судов на воздушной подушке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http://moremhod.users.photofile.ru/photo/moremhod/151232479/1791210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960440" cy="222374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Десантный корабль на воздушной подушке «Мордовия» проекта 12322 «Зубр» на военных учениях «Запад-2013». 26 сентября 2013 года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104456" cy="223224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Рисунок 5" descr="АСТРАХАНЬ ПОСТРОЕНИЕ"/>
          <p:cNvPicPr/>
          <p:nvPr/>
        </p:nvPicPr>
        <p:blipFill>
          <a:blip r:embed="rId4" cstate="print"/>
          <a:srcRect b="10503"/>
          <a:stretch>
            <a:fillRect/>
          </a:stretch>
        </p:blipFill>
        <p:spPr bwMode="auto">
          <a:xfrm>
            <a:off x="323528" y="4149080"/>
            <a:ext cx="3960440" cy="223224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 descr="http://www.poshspace.ru/images/2011/03/ekranoyacht-flying-yacht-concept-05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104456" cy="22322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Определение экономичности двигателей.  </a:t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208584" cy="2848280"/>
          </a:xfrm>
        </p:spPr>
        <p:txBody>
          <a:bodyPr/>
          <a:lstStyle/>
          <a:p>
            <a:pPr algn="l"/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2060848"/>
          <a:ext cx="8784976" cy="4370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950"/>
                <a:gridCol w="1610579"/>
                <a:gridCol w="4026447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Тип двигателя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Мощность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Время работы двигателя до полной разрядки аккумулятора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электродвигатель, с гребным винтом</a:t>
                      </a:r>
                      <a:endParaRPr lang="ru-RU" dirty="0" smtClean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75%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 мин. 45 сек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двигатель, с воздушным</a:t>
                      </a:r>
                      <a:r>
                        <a:rPr kumimoji="0" lang="ru-RU" sz="1800" b="1" kern="1200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винтом</a:t>
                      </a:r>
                      <a:endParaRPr lang="ru-RU" dirty="0" smtClean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90%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 мин 25 сек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Электрический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компрессор 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50%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18 мин 10 сек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820472" cy="200364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latin typeface="Arial Black" pitchFamily="34" charset="0"/>
              </a:rPr>
              <a:t>Преимущества  двигателя:</a:t>
            </a:r>
            <a:br>
              <a:rPr lang="ru-RU" sz="4400" dirty="0" smtClean="0">
                <a:latin typeface="Arial Black" pitchFamily="34" charset="0"/>
              </a:rPr>
            </a:b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424936" cy="4536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-</a:t>
            </a:r>
            <a:r>
              <a:rPr lang="ru-RU" sz="3200" i="1" dirty="0" smtClean="0">
                <a:latin typeface="Arial Black" pitchFamily="34" charset="0"/>
              </a:rPr>
              <a:t>движение по мелководью, по труднопроходимым водоёмам, заросших  травой ;</a:t>
            </a:r>
          </a:p>
          <a:p>
            <a:pPr algn="l"/>
            <a:r>
              <a:rPr lang="ru-RU" sz="3200" i="1" dirty="0" smtClean="0">
                <a:latin typeface="Arial Black" pitchFamily="34" charset="0"/>
              </a:rPr>
              <a:t>- экономичность двигателя</a:t>
            </a:r>
          </a:p>
          <a:p>
            <a:pPr algn="l"/>
            <a:r>
              <a:rPr lang="ru-RU" sz="3200" i="1" dirty="0" smtClean="0">
                <a:latin typeface="Arial Black" pitchFamily="34" charset="0"/>
              </a:rPr>
              <a:t>-меньше подвержены поломкам от плавающего мусора, водной  растительности, чем обычные винты;</a:t>
            </a:r>
          </a:p>
          <a:p>
            <a:pPr algn="l">
              <a:buFontTx/>
              <a:buChar char="-"/>
            </a:pPr>
            <a:r>
              <a:rPr lang="ru-RU" sz="3200" i="1" dirty="0" smtClean="0">
                <a:latin typeface="Arial Black" pitchFamily="34" charset="0"/>
              </a:rPr>
              <a:t>безопасность , отсутствие гребного винта;</a:t>
            </a:r>
          </a:p>
          <a:p>
            <a:pPr algn="l">
              <a:buFontTx/>
              <a:buChar char="-"/>
            </a:pPr>
            <a:r>
              <a:rPr lang="ru-RU" sz="3200" i="1" dirty="0" smtClean="0">
                <a:latin typeface="Arial Black" pitchFamily="34" charset="0"/>
              </a:rPr>
              <a:t> мягкость работы трансмиссии и почти полное отсутствие вибрации;</a:t>
            </a:r>
          </a:p>
          <a:p>
            <a:pPr algn="l">
              <a:buFontTx/>
              <a:buChar char="-"/>
            </a:pPr>
            <a:endParaRPr lang="ru-RU" sz="3200" i="1" dirty="0" smtClean="0">
              <a:latin typeface="Arial Black" pitchFamily="34" charset="0"/>
            </a:endParaRPr>
          </a:p>
          <a:p>
            <a:pPr algn="l">
              <a:buFontTx/>
              <a:buChar char="-"/>
            </a:pPr>
            <a:endParaRPr lang="ru-RU" sz="3200" i="1" dirty="0" smtClean="0">
              <a:latin typeface="Arial Black" pitchFamily="34" charset="0"/>
            </a:endParaRPr>
          </a:p>
          <a:p>
            <a:pPr algn="l">
              <a:buFontTx/>
              <a:buChar char="-"/>
            </a:pPr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Недостатки двигателя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sz="3600" i="1" dirty="0" smtClean="0">
                <a:solidFill>
                  <a:srgbClr val="0070C0"/>
                </a:solidFill>
                <a:latin typeface="Arial Black" pitchFamily="34" charset="0"/>
              </a:rPr>
              <a:t>Высокая стоимость - одна из важнейших отрицательных сторон. Стоит он примерно в полтора раза больше, чем обычный </a:t>
            </a:r>
            <a:r>
              <a:rPr lang="ru-RU" sz="3600" i="1" dirty="0" err="1" smtClean="0">
                <a:solidFill>
                  <a:srgbClr val="0070C0"/>
                </a:solidFill>
                <a:latin typeface="Arial Black" pitchFamily="34" charset="0"/>
              </a:rPr>
              <a:t>винто-рулевой</a:t>
            </a:r>
            <a:r>
              <a:rPr lang="ru-RU" sz="3600" i="1" dirty="0" smtClean="0">
                <a:solidFill>
                  <a:srgbClr val="0070C0"/>
                </a:solidFill>
                <a:latin typeface="Arial Black" pitchFamily="34" charset="0"/>
              </a:rPr>
              <a:t> комплекс.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820472" cy="1828800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198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Модели судов на воздушной подушке</vt:lpstr>
      <vt:lpstr>Определение экономичности двигателей.   </vt:lpstr>
      <vt:lpstr>Преимущества  двигателя: </vt:lpstr>
      <vt:lpstr>Недостатки двигателя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ХХ областной научный форум  молодых исследователей  «Шаг в будущее» </dc:title>
  <dc:creator>WORK</dc:creator>
  <cp:lastModifiedBy>WORK</cp:lastModifiedBy>
  <cp:revision>5</cp:revision>
  <dcterms:created xsi:type="dcterms:W3CDTF">2017-10-05T16:18:01Z</dcterms:created>
  <dcterms:modified xsi:type="dcterms:W3CDTF">2018-11-25T09:38:25Z</dcterms:modified>
</cp:coreProperties>
</file>