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7" r:id="rId8"/>
    <p:sldId id="266" r:id="rId9"/>
    <p:sldId id="264" r:id="rId10"/>
    <p:sldId id="265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994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314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246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990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173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3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146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58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92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701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445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11/8/2022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68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95794" y="1261701"/>
            <a:ext cx="12157166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7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Областной научный форум молодых исследователей «Шаг в будущее»</a:t>
            </a:r>
            <a:r>
              <a:rPr lang="ru-RU" sz="2700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(Россия, Тюмень, 2022 г</a:t>
            </a:r>
            <a:r>
              <a:rPr lang="ru-RU" sz="27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r>
              <a:rPr lang="ru-RU" sz="2700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5400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5400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3474" y="2010638"/>
            <a:ext cx="10990217" cy="5226184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«ПРОПУСК КОТОРЫЙ ВСЕГДА С ТОБОЙ»</a:t>
            </a:r>
            <a:endParaRPr lang="ru-RU" sz="3600" dirty="0" smtClean="0">
              <a:solidFill>
                <a:srgbClr val="C0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Биометрический контроль доступа и учёта посещаемости учащихся на основе одноплатного компьютера </a:t>
            </a:r>
            <a:r>
              <a:rPr lang="ru-RU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Raspberry</a:t>
            </a:r>
            <a:r>
              <a:rPr lang="ru-RU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</a:t>
            </a:r>
            <a:r>
              <a:rPr lang="ru-RU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lang="ru-RU" b="1" dirty="0" smtClean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b="1" dirty="0" smtClean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Автор: </a:t>
            </a:r>
            <a:endParaRPr lang="ru-RU" b="1" dirty="0" smtClean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Мальгин</a:t>
            </a:r>
            <a:r>
              <a:rPr lang="ru-RU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Семён Михайлович,</a:t>
            </a:r>
            <a:endParaRPr lang="ru-RU" b="1" dirty="0" smtClean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Тобольский </a:t>
            </a:r>
            <a:r>
              <a:rPr lang="ru-RU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район, с. Малая </a:t>
            </a:r>
            <a:r>
              <a:rPr lang="ru-RU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Зоркальцева</a:t>
            </a:r>
            <a:endParaRPr lang="ru-RU" b="1" dirty="0" smtClean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Филиал МАОУ «</a:t>
            </a:r>
            <a:r>
              <a:rPr lang="ru-RU" b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Нижнеаремзянская</a:t>
            </a:r>
            <a:r>
              <a:rPr lang="ru-RU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СОШ» </a:t>
            </a:r>
            <a:endParaRPr lang="ru-RU" b="1" dirty="0" smtClean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b="1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Малозоркальцевская</a:t>
            </a:r>
            <a:r>
              <a:rPr lang="ru-RU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</a:t>
            </a:r>
            <a:r>
              <a:rPr lang="ru-RU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 smtClean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978" y="3561807"/>
            <a:ext cx="4035764" cy="303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6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807" y="-105138"/>
            <a:ext cx="12348754" cy="1325563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МОБИЛЬНАЯ ПЛАТФОРМА ДЛЯ СИСТЕМЫ</a:t>
            </a:r>
            <a:endParaRPr lang="ru-RU" sz="3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1528"/>
          <a:stretch/>
        </p:blipFill>
        <p:spPr>
          <a:xfrm>
            <a:off x="783771" y="866845"/>
            <a:ext cx="3013782" cy="511594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54" y="866845"/>
            <a:ext cx="3185069" cy="238880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654" y="3476518"/>
            <a:ext cx="3198132" cy="240437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8378" y="6203660"/>
            <a:ext cx="121136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 Проект </a:t>
            </a:r>
            <a:r>
              <a:rPr lang="ru-RU" sz="2400" b="1" dirty="0">
                <a:latin typeface="Arial Narrow" panose="020B0606020202030204" pitchFamily="34" charset="0"/>
                <a:ea typeface="Calibri" panose="020F0502020204030204" pitchFamily="34" charset="0"/>
              </a:rPr>
              <a:t>является универсальным не только по </a:t>
            </a:r>
            <a:r>
              <a:rPr lang="ru-RU" sz="2400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функциям, </a:t>
            </a:r>
            <a:r>
              <a:rPr lang="ru-RU" sz="2400" b="1" dirty="0">
                <a:latin typeface="Arial Narrow" panose="020B0606020202030204" pitchFamily="34" charset="0"/>
                <a:ea typeface="Calibri" panose="020F0502020204030204" pitchFamily="34" charset="0"/>
              </a:rPr>
              <a:t>но и по местам его  применения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773" y="866845"/>
            <a:ext cx="3187455" cy="2390592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773" y="3476518"/>
            <a:ext cx="3257124" cy="2404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836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944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131" y="89490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АКТУАЛЬНОСТЬ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2439" y="2494223"/>
            <a:ext cx="7083348" cy="2946672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67235" y="2494223"/>
            <a:ext cx="3787705" cy="294667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6387" y="1135457"/>
            <a:ext cx="110598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81818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Одной из важнейших задач в обеспечении комплексной безопасности образовательной организации, его физической охраны является организация пропускного режима, исключающего несанкционированное проникновение на объект людей и техники.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6387" y="5669131"/>
            <a:ext cx="11262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На мой взгляд, более высокий уровень безопасности обеспечивают различные биометрические системы контроля доступа, использующие в качестве идентифицирующего признака биометрические параметры человек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0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898" y="0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ФУНКЦИИ ПРОЕКТА: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8898" y="1233442"/>
            <a:ext cx="8000999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>
                <a:latin typeface="Arial Narrow" panose="020B0606020202030204" pitchFamily="34" charset="0"/>
                <a:ea typeface="Calibri" panose="020F0502020204030204" pitchFamily="34" charset="0"/>
              </a:rPr>
              <a:t>Пропускной режим</a:t>
            </a:r>
            <a:r>
              <a:rPr lang="ru-RU" sz="2000" dirty="0">
                <a:latin typeface="Arial Narrow" panose="020B0606020202030204" pitchFamily="34" charset="0"/>
                <a:ea typeface="Calibri" panose="020F0502020204030204" pitchFamily="34" charset="0"/>
              </a:rPr>
              <a:t>. Система обеспечит безопасный пропускной режим на основе комбинированного биометрического контроля. Пропуск детей и персонала в школу будет осуществляться по отпечатку пальца и распознаванию лица, при помощи сканера отпечатка пальца и видеокамеры.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0467" y="5074804"/>
            <a:ext cx="8131629" cy="152077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>
                <a:latin typeface="Arial Narrow" panose="020B0606020202030204" pitchFamily="34" charset="0"/>
                <a:ea typeface="Calibri" panose="020F0502020204030204" pitchFamily="34" charset="0"/>
              </a:rPr>
              <a:t>Термометрия.</a:t>
            </a:r>
            <a:r>
              <a:rPr lang="ru-RU" sz="2000" dirty="0">
                <a:latin typeface="Arial Narrow" panose="020B0606020202030204" pitchFamily="34" charset="0"/>
                <a:ea typeface="Calibri" panose="020F0502020204030204" pitchFamily="34" charset="0"/>
              </a:rPr>
              <a:t> Одновременно с пропускным режимом и учётом посещения, будет осуществляться и термометрия при помощи высокоточного бесконтактного датчика температуры. Данные будут обрабатываться отправляться в приложение. 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http://udomelskij-okrug.ru/media/k2/items/cache/e7a476bdc2fad28deda2a3840a94f5f4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575" y="801052"/>
            <a:ext cx="3148352" cy="209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136571" y="2993612"/>
            <a:ext cx="77049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 Narrow" panose="020B0606020202030204" pitchFamily="34" charset="0"/>
                <a:ea typeface="Calibri" panose="020F0502020204030204" pitchFamily="34" charset="0"/>
              </a:rPr>
              <a:t>Учёт посещения</a:t>
            </a:r>
            <a:r>
              <a:rPr lang="ru-RU" sz="2000" dirty="0">
                <a:latin typeface="Arial Narrow" panose="020B0606020202030204" pitchFamily="34" charset="0"/>
                <a:ea typeface="Calibri" panose="020F0502020204030204" pitchFamily="34" charset="0"/>
              </a:rPr>
              <a:t>. Вся информация после прохождения контроля будет размещена в приложении или на сайте школы в классных списках, где будет показано время прохождения контроля при входе и выходе из помещения школы, а также система будет выявлять опоздавших. 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66" y="2763178"/>
            <a:ext cx="3432430" cy="1930742"/>
          </a:xfrm>
          <a:prstGeom prst="rect">
            <a:avLst/>
          </a:prstGeom>
        </p:spPr>
      </p:pic>
      <p:pic>
        <p:nvPicPr>
          <p:cNvPr id="1028" name="Picture 4" descr="https://odin.ru/img/gallery/2020/10/75_original_jpe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951" y="4554584"/>
            <a:ext cx="3055529" cy="204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09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805" y="68178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АППАРАТНЫЕ КОМПОНЕНТЫ </a:t>
            </a:r>
            <a:endParaRPr lang="ru-RU" sz="4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42463" y="1472974"/>
            <a:ext cx="5181600" cy="435133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2000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одноплатный </a:t>
            </a:r>
            <a:r>
              <a:rPr lang="ru-RU" sz="2000" b="1" dirty="0">
                <a:latin typeface="Arial Narrow" panose="020B0606020202030204" pitchFamily="34" charset="0"/>
                <a:ea typeface="Calibri" panose="020F0502020204030204" pitchFamily="34" charset="0"/>
              </a:rPr>
              <a:t>компьютер </a:t>
            </a:r>
            <a:r>
              <a:rPr lang="ru-RU" sz="2000" b="1" kern="1800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Raspberry</a:t>
            </a:r>
            <a:r>
              <a:rPr lang="ru-RU" sz="2000" b="1" kern="1800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kern="1800" dirty="0" err="1" smtClean="0">
                <a:latin typeface="Arial Narrow" panose="020B0606020202030204" pitchFamily="34" charset="0"/>
                <a:ea typeface="Times New Roman" panose="02020603050405020304" pitchFamily="18" charset="0"/>
              </a:rPr>
              <a:t>Pi</a:t>
            </a:r>
            <a:r>
              <a:rPr lang="ru-RU" sz="2000" b="1" kern="1800" dirty="0">
                <a:latin typeface="Arial Narrow" panose="020B0606020202030204" pitchFamily="34" charset="0"/>
                <a:ea typeface="Times New Roman" panose="02020603050405020304" pitchFamily="18" charset="0"/>
              </a:rPr>
              <a:t>;</a:t>
            </a:r>
            <a:endParaRPr lang="ru-RU" sz="2000" b="1" kern="1800" dirty="0" smtClean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000" b="1" kern="1800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 видеокамера </a:t>
            </a:r>
            <a:r>
              <a:rPr lang="ru-RU" sz="2000" b="1" kern="1800" dirty="0">
                <a:latin typeface="Arial Narrow" panose="020B0606020202030204" pitchFamily="34" charset="0"/>
                <a:ea typeface="Times New Roman" panose="02020603050405020304" pitchFamily="18" charset="0"/>
              </a:rPr>
              <a:t>для </a:t>
            </a:r>
            <a:r>
              <a:rPr lang="ru-RU" sz="2000" b="1" kern="1800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Raspberry</a:t>
            </a:r>
            <a:r>
              <a:rPr lang="ru-RU" sz="2000" b="1" kern="1800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kern="1800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Pi</a:t>
            </a:r>
            <a:r>
              <a:rPr lang="ru-RU" sz="2000" b="1" kern="1800" dirty="0">
                <a:latin typeface="Arial Narrow" panose="020B0606020202030204" pitchFamily="34" charset="0"/>
                <a:ea typeface="Times New Roman" panose="02020603050405020304" pitchFamily="18" charset="0"/>
              </a:rPr>
              <a:t> с большим углам обзора «рыбий глаз</a:t>
            </a:r>
            <a:r>
              <a:rPr lang="ru-RU" sz="2000" b="1" kern="1800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»;</a:t>
            </a:r>
          </a:p>
          <a:p>
            <a:pPr>
              <a:buFontTx/>
              <a:buChar char="-"/>
            </a:pPr>
            <a:r>
              <a:rPr lang="ru-RU" sz="2000" b="1" kern="1800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высокоточный </a:t>
            </a:r>
            <a:r>
              <a:rPr lang="ru-RU" sz="2000" b="1" kern="1800" dirty="0">
                <a:latin typeface="Arial Narrow" panose="020B0606020202030204" pitchFamily="34" charset="0"/>
                <a:ea typeface="Times New Roman" panose="02020603050405020304" pitchFamily="18" charset="0"/>
              </a:rPr>
              <a:t>бесконтактный датчик </a:t>
            </a:r>
            <a:r>
              <a:rPr lang="ru-RU" sz="2000" b="1" kern="1800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температуры</a:t>
            </a:r>
            <a:r>
              <a:rPr lang="ru-RU" sz="2000" b="1" kern="1800" dirty="0">
                <a:latin typeface="Arial Narrow" panose="020B0606020202030204" pitchFamily="34" charset="0"/>
                <a:ea typeface="Times New Roman" panose="02020603050405020304" pitchFamily="18" charset="0"/>
              </a:rPr>
              <a:t>;</a:t>
            </a:r>
            <a:endParaRPr lang="ru-RU" sz="2000" b="1" kern="1800" dirty="0" smtClean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000" b="1" kern="1800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kern="1800" dirty="0">
                <a:latin typeface="Arial Narrow" panose="020B0606020202030204" pitchFamily="34" charset="0"/>
                <a:ea typeface="Times New Roman" panose="02020603050405020304" pitchFamily="18" charset="0"/>
              </a:rPr>
              <a:t>SMS</a:t>
            </a:r>
            <a:r>
              <a:rPr lang="ru-RU" sz="2000" b="1" kern="1800" dirty="0">
                <a:latin typeface="Arial Narrow" panose="020B0606020202030204" pitchFamily="34" charset="0"/>
                <a:ea typeface="Times New Roman" panose="02020603050405020304" pitchFamily="18" charset="0"/>
              </a:rPr>
              <a:t>-модуль, </a:t>
            </a:r>
            <a:endParaRPr lang="ru-RU" sz="2000" b="1" kern="1800" dirty="0" smtClean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000" b="1" kern="1800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ЖК </a:t>
            </a:r>
            <a:r>
              <a:rPr lang="ru-RU" sz="2000" b="1" kern="1800" dirty="0">
                <a:latin typeface="Arial Narrow" panose="020B0606020202030204" pitchFamily="34" charset="0"/>
                <a:ea typeface="Times New Roman" panose="02020603050405020304" pitchFamily="18" charset="0"/>
              </a:rPr>
              <a:t>дисплей или планшет,  </a:t>
            </a:r>
            <a:endParaRPr lang="ru-RU" sz="2000" b="1" kern="1800" dirty="0" smtClean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000" b="1" kern="1800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kern="1800" dirty="0">
                <a:latin typeface="Arial Narrow" panose="020B0606020202030204" pitchFamily="34" charset="0"/>
                <a:ea typeface="Times New Roman" panose="02020603050405020304" pitchFamily="18" charset="0"/>
              </a:rPr>
              <a:t>сервоприводы, датчики движения, тактовые кнопки, сетевой кабель, макетная плата, провода, светодиоды. 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" b="12974"/>
          <a:stretch/>
        </p:blipFill>
        <p:spPr bwMode="auto">
          <a:xfrm>
            <a:off x="608511" y="1631440"/>
            <a:ext cx="5939246" cy="403084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13805" y="5820749"/>
            <a:ext cx="115998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 Narrow" panose="020B0606020202030204" pitchFamily="34" charset="0"/>
                <a:ea typeface="Calibri" panose="020F0502020204030204" pitchFamily="34" charset="0"/>
              </a:rPr>
              <a:t>Так </a:t>
            </a:r>
            <a:r>
              <a:rPr lang="ru-RU" sz="2000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как проект </a:t>
            </a:r>
            <a:r>
              <a:rPr lang="ru-RU" sz="2000" b="1" dirty="0">
                <a:latin typeface="Arial Narrow" panose="020B0606020202030204" pitchFamily="34" charset="0"/>
                <a:ea typeface="Calibri" panose="020F0502020204030204" pitchFamily="34" charset="0"/>
              </a:rPr>
              <a:t>универсальный и имеет несколько функциональных задач, для выполнения которых мы использовали разные компоненты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25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154" y="173537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СТРУКТУРНАЯ СХЕМА ПРОЕКТА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9305" y="2035246"/>
            <a:ext cx="6374674" cy="3483429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7631" y="2230356"/>
            <a:ext cx="4124282" cy="3093211"/>
          </a:xfrm>
        </p:spPr>
      </p:pic>
    </p:spTree>
    <p:extLst>
      <p:ext uri="{BB962C8B-B14F-4D97-AF65-F5344CB8AC3E}">
        <p14:creationId xmlns:p14="http://schemas.microsoft.com/office/powerpoint/2010/main" val="385252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851" y="-105751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АППАРАТНАЯ ИНТЕГРАЦИЯ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666" y="1001485"/>
            <a:ext cx="8647614" cy="6156961"/>
          </a:xfrm>
        </p:spPr>
        <p:txBody>
          <a:bodyPr>
            <a:normAutofit fontScale="40000" lnSpcReduction="20000"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3300" b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УСТАНОВКА БИБЛИОТЕК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4200" b="1" dirty="0" smtClean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4200" b="1" dirty="0" err="1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PyFingerprint</a:t>
            </a:r>
            <a:r>
              <a:rPr lang="ru-RU" sz="4200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45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Библиотека </a:t>
            </a:r>
            <a:r>
              <a:rPr lang="ru-RU" sz="4500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PyFingerprint</a:t>
            </a:r>
            <a:r>
              <a:rPr lang="ru-RU" sz="45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позволяет использовать датчики отпечатков пальцев на </a:t>
            </a:r>
            <a:r>
              <a:rPr lang="ru-RU" sz="4500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Raspberry</a:t>
            </a:r>
            <a:r>
              <a:rPr lang="ru-RU" sz="45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</a:t>
            </a:r>
            <a:r>
              <a:rPr lang="ru-RU" sz="45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4200" b="1" dirty="0" err="1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OpenCV</a:t>
            </a:r>
            <a:r>
              <a:rPr lang="ru-RU" sz="3300" dirty="0">
                <a:solidFill>
                  <a:srgbClr val="20212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4500" b="1" dirty="0">
                <a:solidFill>
                  <a:srgbClr val="20212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 </a:t>
            </a:r>
            <a:r>
              <a:rPr lang="ru-RU" sz="4500" b="1" i="1" dirty="0" err="1">
                <a:solidFill>
                  <a:srgbClr val="20212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</a:t>
            </a:r>
            <a:r>
              <a:rPr lang="ru-RU" sz="4500" b="1" i="1" dirty="0">
                <a:solidFill>
                  <a:srgbClr val="20212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b="1" i="1" dirty="0" err="1">
                <a:solidFill>
                  <a:srgbClr val="20212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</a:t>
            </a:r>
            <a:r>
              <a:rPr lang="ru-RU" sz="4500" b="1" i="1" dirty="0">
                <a:solidFill>
                  <a:srgbClr val="20212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b="1" i="1" dirty="0" err="1">
                <a:solidFill>
                  <a:srgbClr val="20212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ru-RU" sz="4500" b="1" i="1" dirty="0">
                <a:solidFill>
                  <a:srgbClr val="20212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b="1" i="1" dirty="0" err="1">
                <a:solidFill>
                  <a:srgbClr val="20212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Vision</a:t>
            </a:r>
            <a:r>
              <a:rPr lang="ru-RU" sz="4500" b="1" i="1" dirty="0">
                <a:solidFill>
                  <a:srgbClr val="20212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b="1" i="1" dirty="0" err="1">
                <a:solidFill>
                  <a:srgbClr val="20212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ru-RU" sz="4500" b="1" i="1" dirty="0">
                <a:solidFill>
                  <a:srgbClr val="20212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4500" b="1" dirty="0">
                <a:solidFill>
                  <a:srgbClr val="20212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библиотека компьютерного зрения с открытым исходным кодом) — библиотека алгоритмов  для распознавания лица</a:t>
            </a:r>
            <a:r>
              <a:rPr lang="ru-RU" sz="4500" b="1" dirty="0" smtClean="0">
                <a:solidFill>
                  <a:srgbClr val="20212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45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4500" b="1" dirty="0" err="1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Django</a:t>
            </a:r>
            <a:r>
              <a:rPr lang="ru-RU" sz="4500" b="1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4500" b="1" dirty="0">
                <a:solidFill>
                  <a:srgbClr val="212529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500" b="1" dirty="0" err="1">
                <a:solidFill>
                  <a:srgbClr val="212529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Django</a:t>
            </a:r>
            <a:r>
              <a:rPr lang="ru-RU" sz="4500" b="1" dirty="0">
                <a:solidFill>
                  <a:srgbClr val="212529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считается лучшим веб-</a:t>
            </a:r>
            <a:r>
              <a:rPr lang="ru-RU" sz="4500" b="1" dirty="0" err="1">
                <a:solidFill>
                  <a:srgbClr val="212529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фреймворком</a:t>
            </a:r>
            <a:r>
              <a:rPr lang="ru-RU" sz="4500" b="1" dirty="0">
                <a:solidFill>
                  <a:srgbClr val="212529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написанным на </a:t>
            </a:r>
            <a:r>
              <a:rPr lang="ru-RU" sz="4500" b="1" dirty="0" err="1">
                <a:solidFill>
                  <a:srgbClr val="212529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Python</a:t>
            </a:r>
            <a:r>
              <a:rPr lang="ru-RU" sz="4500" b="1" dirty="0">
                <a:solidFill>
                  <a:srgbClr val="212529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Этот инструмент удобно использовать для разработки сайтов, работающих с базами данных</a:t>
            </a:r>
            <a:r>
              <a:rPr lang="ru-RU" sz="4500" b="1" dirty="0" smtClean="0">
                <a:solidFill>
                  <a:srgbClr val="212529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45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4200" b="1" dirty="0" err="1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gpio</a:t>
            </a:r>
            <a:r>
              <a:rPr lang="ru-RU" sz="33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5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вспомогательная </a:t>
            </a:r>
            <a:r>
              <a:rPr lang="ru-RU" sz="55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библиотека</a:t>
            </a:r>
            <a:endParaRPr lang="ru-RU" sz="3300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3300" b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ЯЗЫКИ ПРОГРАММИРОВАНИЯ</a:t>
            </a:r>
            <a:endParaRPr lang="ru-RU" sz="3300" b="1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45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универсальный, имеет гибридную среду применения, одновременно будут выполнятся несколько функций и для лучшей аппаратной интеграции я использовал несколько языков программирования: </a:t>
            </a:r>
            <a:r>
              <a:rPr lang="ru-RU" sz="4200" b="1" dirty="0" err="1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Python</a:t>
            </a:r>
            <a:r>
              <a:rPr lang="ru-RU" sz="4200" b="1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4200" b="1" dirty="0" err="1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css</a:t>
            </a:r>
            <a:r>
              <a:rPr lang="ru-RU" sz="4200" b="1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4200" b="1" dirty="0" err="1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html</a:t>
            </a:r>
            <a:r>
              <a:rPr lang="ru-RU" sz="4200" b="1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5" name="Объект 4" descr="C:\Users\User\Desktop\20220930_092252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08919" y="1973583"/>
            <a:ext cx="4641670" cy="2836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326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646" y="0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Пропускной режим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2441" y="930368"/>
            <a:ext cx="112144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Пропускной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режим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– это порядок прохода лиц, проезда транспортных средств, проноса и провоза вещей на охраняемые объекты, устанавливаемый соответствующими лицами, замещающими государственные должности в федеральных органах государственной власти, совместно с федеральными органами государственной охраны.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2440" y="2253807"/>
            <a:ext cx="114060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Биометрические пропускные системы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https://newtvnews.ru/wp-content/uploads/2020/09/f25215d2f003fbcf003d92079fc55cbc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071" y="3052466"/>
            <a:ext cx="5891832" cy="312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1723" r="11975"/>
          <a:stretch/>
        </p:blipFill>
        <p:spPr>
          <a:xfrm>
            <a:off x="376646" y="3052466"/>
            <a:ext cx="4813150" cy="332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2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667" y="-19536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ЗАКЛЮЧЕНИЕ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7087" y="1398905"/>
            <a:ext cx="7994468" cy="4351338"/>
          </a:xfrm>
        </p:spPr>
        <p:txBody>
          <a:bodyPr/>
          <a:lstStyle/>
          <a:p>
            <a:r>
              <a:rPr lang="ru-RU" b="1" kern="1800" dirty="0">
                <a:latin typeface="Arial Narrow" panose="020B0606020202030204" pitchFamily="34" charset="0"/>
                <a:ea typeface="Times New Roman" panose="02020603050405020304" pitchFamily="18" charset="0"/>
              </a:rPr>
              <a:t>Результат. </a:t>
            </a:r>
            <a:r>
              <a:rPr lang="ru-RU" kern="1800" dirty="0">
                <a:latin typeface="Arial Narrow" panose="020B0606020202030204" pitchFamily="34" charset="0"/>
                <a:ea typeface="Times New Roman" panose="02020603050405020304" pitchFamily="18" charset="0"/>
              </a:rPr>
              <a:t>При тестировании, система показала неплохое взаимодействие всех аппаратных компонентов, сканер и камера собирают и фиксируют биометрический материал согласно базе данных и выдают правдивую информацию на носитель и терминал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86467" y="1398905"/>
            <a:ext cx="3848062" cy="5130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4269388"/>
            <a:ext cx="2894456" cy="22559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834" y="4249997"/>
            <a:ext cx="2351266" cy="225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4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514" y="278040"/>
            <a:ext cx="12061371" cy="1325563"/>
          </a:xfrm>
        </p:spPr>
        <p:txBody>
          <a:bodyPr>
            <a:normAutofit fontScale="90000"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3100" b="1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Изготовление </a:t>
            </a:r>
            <a:r>
              <a:rPr lang="ru-RU" sz="3100" b="1" dirty="0" smtClean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бокса для </a:t>
            </a:r>
            <a:r>
              <a:rPr lang="ru-RU" sz="3100" b="1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размещения </a:t>
            </a:r>
            <a:r>
              <a:rPr lang="ru-RU" sz="3100" b="1" dirty="0" smtClean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оборудования</a:t>
            </a:r>
            <a:r>
              <a:rPr lang="ru-RU" sz="31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/>
            </a:r>
            <a:br>
              <a:rPr lang="ru-RU" sz="31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</a:br>
            <a:r>
              <a:rPr lang="ru-RU" sz="22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2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решения этой задачи необходимо было учесть ряд особенностей это прежде всего внутреннее и внешнее расположение оборудования и компонентов. Он был разработан в 3</a:t>
            </a:r>
            <a:r>
              <a:rPr lang="en-US" sz="22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sz="22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редакторе и распечатан на  3</a:t>
            </a:r>
            <a:r>
              <a:rPr lang="en-US" sz="22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sz="22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принтере. </a:t>
            </a:r>
            <a:br>
              <a:rPr lang="ru-RU" sz="22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2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1834" t="-180" r="10268" b="180"/>
          <a:stretch/>
        </p:blipFill>
        <p:spPr>
          <a:xfrm>
            <a:off x="7013063" y="1786483"/>
            <a:ext cx="4804468" cy="4613286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90388" y="1786483"/>
            <a:ext cx="6144417" cy="4613286"/>
          </a:xfrm>
          <a:prstGeom prst="rect">
            <a:avLst/>
          </a:prstGeom>
        </p:spPr>
      </p:pic>
      <p:pic>
        <p:nvPicPr>
          <p:cNvPr id="5" name="Объект 5"/>
          <p:cNvPicPr>
            <a:picLocks noChangeAspect="1"/>
          </p:cNvPicPr>
          <p:nvPr/>
        </p:nvPicPr>
        <p:blipFill rotWithShape="1">
          <a:blip r:embed="rId2"/>
          <a:srcRect l="11834" t="-180" r="10268" b="180"/>
          <a:stretch/>
        </p:blipFill>
        <p:spPr>
          <a:xfrm>
            <a:off x="7047897" y="1786483"/>
            <a:ext cx="4804468" cy="461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1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</TotalTime>
  <Words>332</Words>
  <Application>Microsoft Office PowerPoint</Application>
  <PresentationFormat>Широкоэкранный</PresentationFormat>
  <Paragraphs>41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Arial Black</vt:lpstr>
      <vt:lpstr>Arial Narrow</vt:lpstr>
      <vt:lpstr>Calibri</vt:lpstr>
      <vt:lpstr>Calibri Light</vt:lpstr>
      <vt:lpstr>Times New Roman</vt:lpstr>
      <vt:lpstr>Тема Office</vt:lpstr>
      <vt:lpstr>Областной научный форум молодых исследователей «Шаг в будущее» (Россия, Тюмень, 2022 г.)     </vt:lpstr>
      <vt:lpstr>АКТУАЛЬНОСТЬ</vt:lpstr>
      <vt:lpstr>ФУНКЦИИ ПРОЕКТА:</vt:lpstr>
      <vt:lpstr>АППАРАТНЫЕ КОМПОНЕНТЫ </vt:lpstr>
      <vt:lpstr>СТРУКТУРНАЯ СХЕМА ПРОЕКТА</vt:lpstr>
      <vt:lpstr>АППАРАТНАЯ ИНТЕГРАЦИЯ</vt:lpstr>
      <vt:lpstr>Пропускной режим</vt:lpstr>
      <vt:lpstr>ЗАКЛЮЧЕНИЕ</vt:lpstr>
      <vt:lpstr>Изготовление бокса для размещения оборудования Для решения этой задачи необходимо было учесть ряд особенностей это прежде всего внутреннее и внешнее расположение оборудования и компонентов. Он был разработан в 3D редакторе и распечатан на  3D принтере.  </vt:lpstr>
      <vt:lpstr>МОБИЛЬНАЯ ПЛАТФОРМА ДЛЯ СИСТЕМЫ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Областной научный форум молодых исследователей «Шаг в будущее» (Россия, Тюмень, 2022 г.)</dc:title>
  <dc:creator>User</dc:creator>
  <cp:lastModifiedBy>User</cp:lastModifiedBy>
  <cp:revision>19</cp:revision>
  <dcterms:created xsi:type="dcterms:W3CDTF">2022-10-27T12:52:17Z</dcterms:created>
  <dcterms:modified xsi:type="dcterms:W3CDTF">2022-11-08T15:07:16Z</dcterms:modified>
</cp:coreProperties>
</file>