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00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8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625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78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1963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01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18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6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70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6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84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3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65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0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0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1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082" y="854709"/>
            <a:ext cx="11945389" cy="1646302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Областной научный форум молодых исследователей</a:t>
            </a:r>
            <a:br>
              <a:rPr lang="ru-RU" sz="18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«Шаг в </a:t>
            </a:r>
            <a:r>
              <a:rPr lang="ru-RU" sz="1800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будущее»</a:t>
            </a:r>
            <a:r>
              <a:rPr lang="ru-RU" sz="18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Люксметр на основе платы </a:t>
            </a:r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ARDUINO</a:t>
            </a:r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4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6272" y="5034505"/>
            <a:ext cx="8268701" cy="109689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r>
              <a:rPr lang="ru-RU" sz="64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</a:t>
            </a:r>
          </a:p>
          <a:p>
            <a:pPr>
              <a:lnSpc>
                <a:spcPct val="150000"/>
              </a:lnSpc>
            </a:pPr>
            <a:r>
              <a:rPr lang="ru-RU" sz="6400" dirty="0" err="1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Мальгин</a:t>
            </a:r>
            <a:r>
              <a:rPr lang="ru-RU" sz="64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Семён Михайлович</a:t>
            </a:r>
          </a:p>
          <a:p>
            <a:pPr>
              <a:lnSpc>
                <a:spcPct val="150000"/>
              </a:lnSpc>
            </a:pPr>
            <a:r>
              <a:rPr lang="ru-RU" sz="64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МАУ ДО «Центр творчества» Тобольского района </a:t>
            </a:r>
          </a:p>
          <a:p>
            <a:pPr>
              <a:lnSpc>
                <a:spcPct val="150000"/>
              </a:lnSpc>
            </a:pPr>
            <a:r>
              <a:rPr lang="ru-RU" sz="64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филиала «</a:t>
            </a:r>
            <a:r>
              <a:rPr lang="ru-RU" sz="6400" dirty="0" err="1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Малозоркальцевская</a:t>
            </a:r>
            <a:r>
              <a:rPr lang="ru-RU" sz="64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СОШ»7 </a:t>
            </a:r>
            <a:r>
              <a:rPr lang="ru-RU" sz="64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35416" b="5833"/>
          <a:stretch/>
        </p:blipFill>
        <p:spPr>
          <a:xfrm rot="16200000">
            <a:off x="8303330" y="1499023"/>
            <a:ext cx="2760318" cy="3465733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58" y="1771872"/>
            <a:ext cx="2908432" cy="38779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851730"/>
            <a:ext cx="2981326" cy="397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344384"/>
              </p:ext>
            </p:extLst>
          </p:nvPr>
        </p:nvGraphicFramePr>
        <p:xfrm>
          <a:off x="677334" y="2387304"/>
          <a:ext cx="10483355" cy="4163810"/>
        </p:xfrm>
        <a:graphic>
          <a:graphicData uri="http://schemas.openxmlformats.org/drawingml/2006/table">
            <a:tbl>
              <a:tblPr firstRow="1" firstCol="1" bandRow="1"/>
              <a:tblGrid>
                <a:gridCol w="10483355">
                  <a:extLst>
                    <a:ext uri="{9D8B030D-6E8A-4147-A177-3AD203B41FA5}">
                      <a16:colId xmlns:a16="http://schemas.microsoft.com/office/drawing/2014/main" val="2834863407"/>
                    </a:ext>
                  </a:extLst>
                </a:gridCol>
              </a:tblGrid>
              <a:tr h="8327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5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50-200 </a:t>
                      </a:r>
                      <a:r>
                        <a:rPr lang="ru-RU" sz="4500" dirty="0" err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4" marR="6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067270"/>
                  </a:ext>
                </a:extLst>
              </a:tr>
              <a:tr h="8327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5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200-300 Лк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4" marR="6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456262"/>
                  </a:ext>
                </a:extLst>
              </a:tr>
              <a:tr h="8327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5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300-400 Лк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4" marR="6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670036"/>
                  </a:ext>
                </a:extLst>
              </a:tr>
              <a:tr h="8327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5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400-500 Лк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4" marR="6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10811"/>
                  </a:ext>
                </a:extLst>
              </a:tr>
              <a:tr h="8327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5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 </a:t>
                      </a:r>
                      <a:r>
                        <a:rPr lang="ru-RU" sz="4500" dirty="0" err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Лк</a:t>
                      </a:r>
                      <a:r>
                        <a:rPr lang="ru-RU" sz="45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более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4" marR="6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71362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0820" y="491003"/>
            <a:ext cx="1113638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Нормы освещённости учебной аудитории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(согласно СНиП)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1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00858" y="5897122"/>
            <a:ext cx="5196991" cy="767618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86100" y="5041433"/>
            <a:ext cx="8848725" cy="1096899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</a:pPr>
            <a:r>
              <a:rPr lang="ru-RU" sz="2000" i="1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«Ничто не может быть страшнее, как потерять зрение,— это невыразимая обида, она отнимает у человека девять десятых мира</a:t>
            </a:r>
            <a:r>
              <a:rPr lang="ru-RU" sz="2000" i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</a:pPr>
            <a:r>
              <a:rPr lang="ru-RU" sz="2000" i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А.М. Горький</a:t>
            </a:r>
            <a:endParaRPr lang="ru-RU" sz="2000" i="1" dirty="0"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i="1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66675" y="141487"/>
            <a:ext cx="12001500" cy="131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 – важнейший из наших органов </a:t>
            </a:r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чувств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долю зрения приходится до 90% информации, поступающей в нервную систему человека из внешнего мира. </a:t>
            </a:r>
            <a:endParaRPr lang="ru-RU" sz="1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ao.olga-pankova.ru/wp-content/uploads/2017/10/%D1%85%D0%BE%D1%80%D0%BE%D1%88%D0%B5%D0%B5-%D0%B7%D1%80%D0%B5%D0%BD%D0%B8%D0%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" y="1554959"/>
            <a:ext cx="5032375" cy="355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est.eco-molodost.ru/wp-content/uploads/2018/02/zaryadka-dlya-glaz-u-dete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61" y="1554959"/>
            <a:ext cx="5917303" cy="338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81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675" y="282163"/>
            <a:ext cx="7766936" cy="164630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Актуальность</a:t>
            </a:r>
            <a:b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46423"/>
              </p:ext>
            </p:extLst>
          </p:nvPr>
        </p:nvGraphicFramePr>
        <p:xfrm>
          <a:off x="956647" y="3181351"/>
          <a:ext cx="9763125" cy="3383280"/>
        </p:xfrm>
        <a:graphic>
          <a:graphicData uri="http://schemas.openxmlformats.org/drawingml/2006/table">
            <a:tbl>
              <a:tblPr firstRow="1" firstCol="1" bandRow="1"/>
              <a:tblGrid>
                <a:gridCol w="5295900">
                  <a:extLst>
                    <a:ext uri="{9D8B030D-6E8A-4147-A177-3AD203B41FA5}">
                      <a16:colId xmlns:a16="http://schemas.microsoft.com/office/drawing/2014/main" val="3982272085"/>
                    </a:ext>
                  </a:extLst>
                </a:gridCol>
                <a:gridCol w="4467225">
                  <a:extLst>
                    <a:ext uri="{9D8B030D-6E8A-4147-A177-3AD203B41FA5}">
                      <a16:colId xmlns:a16="http://schemas.microsoft.com/office/drawing/2014/main" val="2110788425"/>
                    </a:ext>
                  </a:extLst>
                </a:gridCol>
              </a:tblGrid>
              <a:tr h="6104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Возрастная группа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Процент лиц с недостатками зрения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462555"/>
                  </a:ext>
                </a:extLst>
              </a:tr>
              <a:tr h="6104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Новорожденные   </a:t>
                      </a:r>
                      <a:endParaRPr lang="ru-RU" sz="2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112508"/>
                  </a:ext>
                </a:extLst>
              </a:tr>
              <a:tr h="6104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Учащиеся средней школы   </a:t>
                      </a:r>
                      <a:endParaRPr lang="ru-RU" sz="2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8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553668"/>
                  </a:ext>
                </a:extLst>
              </a:tr>
              <a:tr h="6104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Учащиеся институтов   </a:t>
                      </a:r>
                      <a:endParaRPr lang="ru-RU" sz="2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8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512398"/>
                  </a:ext>
                </a:extLst>
              </a:tr>
              <a:tr h="6104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лет   </a:t>
                      </a:r>
                      <a:endParaRPr lang="ru-RU" sz="2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8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25995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9076" y="848139"/>
            <a:ext cx="1153477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Научные исследования показывают, что 95% младенцев рождается с нормальным зрением. Но очень малый процент их достигает пожилого возраста со зрением, какое можно было считать нормальным. Быстрое ухудшение зрения - один из самых серьезных дефектов современной цивилизации.</a:t>
            </a:r>
            <a:endParaRPr lang="ru-RU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47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1" cy="1320800"/>
          </a:xfrm>
        </p:spPr>
        <p:txBody>
          <a:bodyPr>
            <a:no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Люксметр – прибор для измерения уровня светового излучения</a:t>
            </a:r>
            <a:b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https://images.ru.prom.st/311375390_w640_h640_lyuksmetr-yu118-profkip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02" y="1960563"/>
            <a:ext cx="3881437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xn----7sbad0bnbvfbucy9p.xn--p1ai/wp-content/uploads/2018/04/39666812_w640_h640_120616_ab_00_fb.eps_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09" y="2045494"/>
            <a:ext cx="3711574" cy="371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80" name="Picture 8" descr="http://gtu-c04.m.alicdn.com/1/1/834319709/19709025481149107/T2VSySXiRXXXXXXXXX_!!8343197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315" y="2001823"/>
            <a:ext cx="2984500" cy="376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599" y="5716213"/>
            <a:ext cx="12125325" cy="967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Там, где используется люксметр, можно без труда производить корректировку этого </a:t>
            </a:r>
            <a:r>
              <a:rPr lang="ru-RU" sz="20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показателя</a:t>
            </a:r>
            <a:endParaRPr lang="ru-RU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46671" y="-737677"/>
            <a:ext cx="9731740" cy="1646302"/>
          </a:xfrm>
        </p:spPr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Цель и  задачи проекта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" y="1124756"/>
            <a:ext cx="11571316" cy="1096899"/>
          </a:xfrm>
        </p:spPr>
        <p:txBody>
          <a:bodyPr>
            <a:noAutofit/>
          </a:bodyPr>
          <a:lstStyle/>
          <a:p>
            <a:pPr indent="450215" algn="l"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работы: 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системы автоматического управления осветительными установками при помощи люксметра.</a:t>
            </a:r>
          </a:p>
          <a:p>
            <a:pPr indent="450215" algn="l"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endParaRPr lang="ru-RU" sz="1600" dirty="0"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l">
              <a:lnSpc>
                <a:spcPct val="150000"/>
              </a:lnSpc>
            </a:pP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-изучить строение и принцип работы люксметра;</a:t>
            </a:r>
          </a:p>
          <a:p>
            <a:pPr indent="450215" algn="l">
              <a:lnSpc>
                <a:spcPct val="150000"/>
              </a:lnSpc>
            </a:pP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познакомиться с видами люксметров;</a:t>
            </a:r>
          </a:p>
          <a:p>
            <a:pPr indent="450215" algn="l">
              <a:lnSpc>
                <a:spcPct val="150000"/>
              </a:lnSpc>
            </a:pP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-проанализировать влияние освещенности кабинетов на зрение школьников</a:t>
            </a:r>
          </a:p>
          <a:p>
            <a:pPr indent="450215" algn="l">
              <a:lnSpc>
                <a:spcPct val="150000"/>
              </a:lnSpc>
            </a:pP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разработать и изготовить прибор люксметр </a:t>
            </a:r>
            <a:r>
              <a:rPr lang="ru-RU" sz="1600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используя плату и программное обеспечение </a:t>
            </a:r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ARDUINO</a:t>
            </a:r>
            <a:endParaRPr lang="ru-RU" sz="1600" dirty="0"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l">
              <a:lnSpc>
                <a:spcPct val="1500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 </a:t>
            </a:r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Приборы контроля за уровнем освещенности и системы автоматического управления осветительными установками внешнего и внутреннего освещения</a:t>
            </a:r>
          </a:p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76250" y="794809"/>
            <a:ext cx="12315825" cy="1646302"/>
          </a:xfrm>
        </p:spPr>
        <p:txBody>
          <a:bodyPr/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Устройство и характеристики</a:t>
            </a: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alfaeco.su/cont/prod/lyuxmetr-hs1010/lyuxmetr-hs1010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" y="2343150"/>
            <a:ext cx="5314398" cy="40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2949" y="940369"/>
            <a:ext cx="11229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элемент люксметра – полупроводниковый фотоэлемент, передающий энергию световых квантов электронам.</a:t>
            </a:r>
            <a:endParaRPr lang="ru-RU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fsd.multiurok.ru/html/2020/04/01/s_5e849f31a77f8/img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27545" r="5834" b="11206"/>
          <a:stretch/>
        </p:blipFill>
        <p:spPr bwMode="auto">
          <a:xfrm>
            <a:off x="5886968" y="2441111"/>
            <a:ext cx="542925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8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Оборудование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451" y="2289002"/>
            <a:ext cx="8596668" cy="38807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Плата </a:t>
            </a:r>
            <a:r>
              <a:rPr lang="ru-RU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Arduino</a:t>
            </a: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– </a:t>
            </a: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260 рублей</a:t>
            </a:r>
            <a:endParaRPr lang="ru-RU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Цифровой датчик освещенности BH1750FVI </a:t>
            </a:r>
            <a:r>
              <a:rPr lang="ru-RU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- 320 рублей</a:t>
            </a:r>
            <a:endParaRPr lang="ru-RU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Графически й </a:t>
            </a: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дисплей 250 рублей</a:t>
            </a:r>
            <a:endParaRPr lang="ru-RU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Источник питания батарея «Крона» 9 вольт -100 рублей</a:t>
            </a:r>
            <a:endParaRPr lang="ru-RU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Корпус изготовим самостоятельно, можно распечатать на 3Д принтере</a:t>
            </a:r>
            <a:endParaRPr lang="ru-RU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стоимость люксметра 950 рублей.</a:t>
            </a:r>
            <a:endParaRPr lang="ru-RU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ttps://www.elruselement.ru/upload/iblock/b02/b028485e9f4d5611173a448297b73923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254" y="360362"/>
            <a:ext cx="2100263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aeProduct.getSubject()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624" y="2323502"/>
            <a:ext cx="1578755" cy="153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s://starthardware.org/en/wp-content/uploads/2019/10/arduino-lcd-displa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8" t="22815" r="9167" b="3259"/>
          <a:stretch/>
        </p:blipFill>
        <p:spPr bwMode="auto">
          <a:xfrm>
            <a:off x="9732168" y="3545386"/>
            <a:ext cx="2221722" cy="14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35416" b="5833"/>
          <a:stretch/>
        </p:blipFill>
        <p:spPr>
          <a:xfrm rot="16200000">
            <a:off x="8560419" y="5003837"/>
            <a:ext cx="1427164" cy="179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2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597421"/>
            <a:ext cx="11458575" cy="1646302"/>
          </a:xfrm>
        </p:spPr>
        <p:txBody>
          <a:bodyPr/>
          <a:lstStyle/>
          <a:p>
            <a: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Процесс изготовления люксметра</a:t>
            </a:r>
            <a:endParaRPr lang="ru-RU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1" y="1215790"/>
            <a:ext cx="2373841" cy="3165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474" y="2466402"/>
            <a:ext cx="2778381" cy="3704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02" y="2818110"/>
            <a:ext cx="2514600" cy="3352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1" y="1429278"/>
            <a:ext cx="2557067" cy="340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1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161925"/>
            <a:ext cx="11267016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Автоматическое регулирование естественного освещения, согласно показаниям люксметра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260338"/>
            <a:ext cx="3489823" cy="465309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88" y="1259681"/>
            <a:ext cx="3545086" cy="4726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889" y="1259681"/>
            <a:ext cx="3502818" cy="46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5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116</TotalTime>
  <Words>327</Words>
  <Application>Microsoft Office PowerPoint</Application>
  <PresentationFormat>Широкоэкранный</PresentationFormat>
  <Paragraphs>49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Times New Roman</vt:lpstr>
      <vt:lpstr>Trebuchet MS</vt:lpstr>
      <vt:lpstr>Wingdings 3</vt:lpstr>
      <vt:lpstr>Аспект</vt:lpstr>
      <vt:lpstr>Областной научный форум молодых исследователей «Шаг в будущее»  «Люксметр на основе платы ARDUINO»   </vt:lpstr>
      <vt:lpstr>Презентация PowerPoint</vt:lpstr>
      <vt:lpstr>Актуальность </vt:lpstr>
      <vt:lpstr>Люксметр – прибор для измерения уровня светового излучения </vt:lpstr>
      <vt:lpstr>Цель и  задачи проекта</vt:lpstr>
      <vt:lpstr>Устройство и характеристики </vt:lpstr>
      <vt:lpstr>Оборудование</vt:lpstr>
      <vt:lpstr>Процесс изготовления люксметра</vt:lpstr>
      <vt:lpstr>Автоматическое регулирование естественного освещения, согласно показаниям люксметра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Областной научный форум молодых исследователей «Шаг в будущее»  Инженерные науки в техносфере настоящего и будущего (1В) Прикладная механика и компьютерные технологии в автоматизации и робототехнике  «Люксметр на основе платы ARDUINO»</dc:title>
  <dc:creator>HP</dc:creator>
  <cp:lastModifiedBy>HP</cp:lastModifiedBy>
  <cp:revision>14</cp:revision>
  <dcterms:created xsi:type="dcterms:W3CDTF">2020-11-05T06:55:58Z</dcterms:created>
  <dcterms:modified xsi:type="dcterms:W3CDTF">2020-11-09T08:09:55Z</dcterms:modified>
</cp:coreProperties>
</file>